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DM Sans Medium"/>
      <p:regular r:id="rId36"/>
      <p:bold r:id="rId37"/>
      <p:italic r:id="rId38"/>
      <p:boldItalic r:id="rId39"/>
    </p:embeddedFont>
    <p:embeddedFont>
      <p:font typeface="Poppins"/>
      <p:regular r:id="rId40"/>
      <p:bold r:id="rId41"/>
      <p:italic r:id="rId42"/>
      <p:boldItalic r:id="rId43"/>
    </p:embeddedFont>
    <p:embeddedFont>
      <p:font typeface="Montserrat"/>
      <p:regular r:id="rId44"/>
      <p:bold r:id="rId45"/>
      <p:italic r:id="rId46"/>
      <p:boldItalic r:id="rId47"/>
    </p:embeddedFont>
    <p:embeddedFont>
      <p:font typeface="Poppins Light"/>
      <p:regular r:id="rId48"/>
      <p:bold r:id="rId49"/>
      <p:italic r:id="rId50"/>
      <p:boldItalic r:id="rId51"/>
    </p:embeddedFont>
    <p:embeddedFont>
      <p:font typeface="Poppins Medium"/>
      <p:regular r:id="rId52"/>
      <p:bold r:id="rId53"/>
      <p:italic r:id="rId54"/>
      <p:boldItalic r:id="rId55"/>
    </p:embeddedFont>
    <p:embeddedFont>
      <p:font typeface="Helvetica Neue"/>
      <p:regular r:id="rId56"/>
      <p:bold r:id="rId57"/>
      <p:italic r:id="rId58"/>
      <p:boldItalic r:id="rId59"/>
    </p:embeddedFont>
    <p:embeddedFont>
      <p:font typeface="Poppins SemiBold"/>
      <p:regular r:id="rId60"/>
      <p:bold r:id="rId61"/>
      <p:italic r:id="rId62"/>
      <p:boldItalic r:id="rId63"/>
    </p:embeddedFont>
    <p:embeddedFont>
      <p:font typeface="DM Sans"/>
      <p:regular r:id="rId64"/>
      <p:bold r:id="rId65"/>
      <p:italic r:id="rId66"/>
      <p:boldItalic r:id="rId67"/>
    </p:embeddedFont>
    <p:embeddedFont>
      <p:font typeface="Poppins ExtraBold"/>
      <p:bold r:id="rId68"/>
      <p:boldItalic r:id="rId69"/>
    </p:embeddedFont>
    <p:embeddedFont>
      <p:font typeface="Open Sans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regular.fntdata"/><Relationship Id="rId42" Type="http://schemas.openxmlformats.org/officeDocument/2006/relationships/font" Target="fonts/Poppins-italic.fntdata"/><Relationship Id="rId41" Type="http://schemas.openxmlformats.org/officeDocument/2006/relationships/font" Target="fonts/Poppins-bold.fntdata"/><Relationship Id="rId44" Type="http://schemas.openxmlformats.org/officeDocument/2006/relationships/font" Target="fonts/Montserrat-regular.fntdata"/><Relationship Id="rId43" Type="http://schemas.openxmlformats.org/officeDocument/2006/relationships/font" Target="fonts/Poppins-boldItalic.fntdata"/><Relationship Id="rId46" Type="http://schemas.openxmlformats.org/officeDocument/2006/relationships/font" Target="fonts/Montserrat-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PoppinsLight-regular.fntdata"/><Relationship Id="rId47" Type="http://schemas.openxmlformats.org/officeDocument/2006/relationships/font" Target="fonts/Montserrat-boldItalic.fntdata"/><Relationship Id="rId49" Type="http://schemas.openxmlformats.org/officeDocument/2006/relationships/font" Target="fonts/Poppins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Light-boldItalic.fntdata"/><Relationship Id="rId72" Type="http://schemas.openxmlformats.org/officeDocument/2006/relationships/font" Target="fonts/OpenSansLight-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Light-bold.fntdata"/><Relationship Id="rId70" Type="http://schemas.openxmlformats.org/officeDocument/2006/relationships/font" Target="fonts/OpenSansLight-regular.fntdata"/><Relationship Id="rId37" Type="http://schemas.openxmlformats.org/officeDocument/2006/relationships/font" Target="fonts/DMSansMedium-bold.fntdata"/><Relationship Id="rId36" Type="http://schemas.openxmlformats.org/officeDocument/2006/relationships/font" Target="fonts/DMSansMedium-regular.fntdata"/><Relationship Id="rId39" Type="http://schemas.openxmlformats.org/officeDocument/2006/relationships/font" Target="fonts/DMSansMedium-boldItalic.fntdata"/><Relationship Id="rId38" Type="http://schemas.openxmlformats.org/officeDocument/2006/relationships/font" Target="fonts/DMSansMedium-italic.fntdata"/><Relationship Id="rId62" Type="http://schemas.openxmlformats.org/officeDocument/2006/relationships/font" Target="fonts/PoppinsSemiBold-italic.fntdata"/><Relationship Id="rId61" Type="http://schemas.openxmlformats.org/officeDocument/2006/relationships/font" Target="fonts/PoppinsSemiBold-bold.fntdata"/><Relationship Id="rId20" Type="http://schemas.openxmlformats.org/officeDocument/2006/relationships/slide" Target="slides/slide15.xml"/><Relationship Id="rId64" Type="http://schemas.openxmlformats.org/officeDocument/2006/relationships/font" Target="fonts/DMSans-regular.fntdata"/><Relationship Id="rId63" Type="http://schemas.openxmlformats.org/officeDocument/2006/relationships/font" Target="fonts/PoppinsSemiBold-boldItalic.fntdata"/><Relationship Id="rId22" Type="http://schemas.openxmlformats.org/officeDocument/2006/relationships/slide" Target="slides/slide17.xml"/><Relationship Id="rId66" Type="http://schemas.openxmlformats.org/officeDocument/2006/relationships/font" Target="fonts/DMSans-italic.fntdata"/><Relationship Id="rId21" Type="http://schemas.openxmlformats.org/officeDocument/2006/relationships/slide" Target="slides/slide16.xml"/><Relationship Id="rId65" Type="http://schemas.openxmlformats.org/officeDocument/2006/relationships/font" Target="fonts/DMSans-bold.fntdata"/><Relationship Id="rId24" Type="http://schemas.openxmlformats.org/officeDocument/2006/relationships/slide" Target="slides/slide19.xml"/><Relationship Id="rId68" Type="http://schemas.openxmlformats.org/officeDocument/2006/relationships/font" Target="fonts/PoppinsExtraBold-bold.fntdata"/><Relationship Id="rId23" Type="http://schemas.openxmlformats.org/officeDocument/2006/relationships/slide" Target="slides/slide18.xml"/><Relationship Id="rId67" Type="http://schemas.openxmlformats.org/officeDocument/2006/relationships/font" Target="fonts/DMSans-boldItalic.fntdata"/><Relationship Id="rId60" Type="http://schemas.openxmlformats.org/officeDocument/2006/relationships/font" Target="fonts/PoppinsSemiBold-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ExtraBold-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Light-boldItalic.fntdata"/><Relationship Id="rId50" Type="http://schemas.openxmlformats.org/officeDocument/2006/relationships/font" Target="fonts/PoppinsLight-italic.fntdata"/><Relationship Id="rId53" Type="http://schemas.openxmlformats.org/officeDocument/2006/relationships/font" Target="fonts/PoppinsMedium-bold.fntdata"/><Relationship Id="rId52" Type="http://schemas.openxmlformats.org/officeDocument/2006/relationships/font" Target="fonts/PoppinsMedium-regular.fntdata"/><Relationship Id="rId11" Type="http://schemas.openxmlformats.org/officeDocument/2006/relationships/slide" Target="slides/slide6.xml"/><Relationship Id="rId55" Type="http://schemas.openxmlformats.org/officeDocument/2006/relationships/font" Target="fonts/PoppinsMedium-boldItalic.fntdata"/><Relationship Id="rId10" Type="http://schemas.openxmlformats.org/officeDocument/2006/relationships/slide" Target="slides/slide5.xml"/><Relationship Id="rId54" Type="http://schemas.openxmlformats.org/officeDocument/2006/relationships/font" Target="fonts/PoppinsMedium-italic.fntdata"/><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0d7ede32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0d7ede327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10d7ede327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1e0f09d98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1e0f09d98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11e0f09d98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221daac2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1221daac2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11221daac2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17ed4c1f1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17ed4c1f1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117ed4c1f1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2e5b62016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2e5b620166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12e5b620166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9a8e2e23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109a8e2e23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g109a8e2e23e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0d406c02f7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10d406c02f7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g10d406c02f7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09a8e2e23e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109a8e2e23e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g109a8e2e23e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0d406c02f7_1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g10d406c02f7_1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would add in the voiceover for this slide, we’re the only platform designed and built to service this market to offer this type of </a:t>
            </a:r>
            <a:r>
              <a:rPr lang="en-US"/>
              <a:t>financial</a:t>
            </a:r>
            <a:r>
              <a:rPr lang="en-US"/>
              <a:t> automation and savings to the customer.</a:t>
            </a:r>
            <a:endParaRPr/>
          </a:p>
        </p:txBody>
      </p:sp>
      <p:sp>
        <p:nvSpPr>
          <p:cNvPr id="99" name="Google Shape;9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63df0db42d4d19f9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g63df0db42d4d19f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bb40f4610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10bb40f4610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526cc94d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g11526cc94d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09a8e2e23e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109a8e2e23e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109a8e2e23e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0bb40f461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10bb40f461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g10bb40f4610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555859"/>
              </a:buClr>
              <a:buSzPts val="6000"/>
              <a:buFont typeface="Poppins SemiBo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55859"/>
              </a:buClr>
              <a:buSzPts val="2400"/>
              <a:buNone/>
              <a:defRPr sz="2400"/>
            </a:lvl1pPr>
            <a:lvl2pPr lvl="1" algn="ctr">
              <a:lnSpc>
                <a:spcPct val="90000"/>
              </a:lnSpc>
              <a:spcBef>
                <a:spcPts val="500"/>
              </a:spcBef>
              <a:spcAft>
                <a:spcPts val="0"/>
              </a:spcAft>
              <a:buClr>
                <a:srgbClr val="555859"/>
              </a:buClr>
              <a:buSzPts val="2000"/>
              <a:buNone/>
              <a:defRPr sz="2000"/>
            </a:lvl2pPr>
            <a:lvl3pPr lvl="2" algn="ctr">
              <a:lnSpc>
                <a:spcPct val="90000"/>
              </a:lnSpc>
              <a:spcBef>
                <a:spcPts val="500"/>
              </a:spcBef>
              <a:spcAft>
                <a:spcPts val="0"/>
              </a:spcAft>
              <a:buClr>
                <a:srgbClr val="555859"/>
              </a:buClr>
              <a:buSzPts val="1800"/>
              <a:buNone/>
              <a:defRPr sz="1800"/>
            </a:lvl3pPr>
            <a:lvl4pPr lvl="3" algn="ctr">
              <a:lnSpc>
                <a:spcPct val="90000"/>
              </a:lnSpc>
              <a:spcBef>
                <a:spcPts val="500"/>
              </a:spcBef>
              <a:spcAft>
                <a:spcPts val="0"/>
              </a:spcAft>
              <a:buClr>
                <a:srgbClr val="555859"/>
              </a:buClr>
              <a:buSzPts val="1600"/>
              <a:buNone/>
              <a:defRPr sz="1600"/>
            </a:lvl4pPr>
            <a:lvl5pPr lvl="4" algn="ctr">
              <a:lnSpc>
                <a:spcPct val="90000"/>
              </a:lnSpc>
              <a:spcBef>
                <a:spcPts val="500"/>
              </a:spcBef>
              <a:spcAft>
                <a:spcPts val="0"/>
              </a:spcAft>
              <a:buClr>
                <a:srgbClr val="5558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11"/>
          <p:cNvSpPr txBox="1"/>
          <p:nvPr>
            <p:ph type="title"/>
          </p:nvPr>
        </p:nvSpPr>
        <p:spPr>
          <a:xfrm>
            <a:off x="397041" y="252827"/>
            <a:ext cx="11213433" cy="9091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558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 type="body"/>
          </p:nvPr>
        </p:nvSpPr>
        <p:spPr>
          <a:xfrm rot="5400000">
            <a:off x="3814010" y="-2069432"/>
            <a:ext cx="4379495" cy="112134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11"/>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7" name="Google Shape;67;p11"/>
          <p:cNvPicPr preferRelativeResize="0"/>
          <p:nvPr/>
        </p:nvPicPr>
        <p:blipFill rotWithShape="1">
          <a:blip r:embed="rId2">
            <a:alphaModFix/>
          </a:blip>
          <a:srcRect b="0" l="0" r="0" t="0"/>
          <a:stretch/>
        </p:blipFill>
        <p:spPr>
          <a:xfrm>
            <a:off x="129218" y="5896358"/>
            <a:ext cx="594691" cy="796886"/>
          </a:xfrm>
          <a:prstGeom prst="rect">
            <a:avLst/>
          </a:prstGeom>
          <a:noFill/>
          <a:ln>
            <a:noFill/>
          </a:ln>
        </p:spPr>
      </p:pic>
      <p:pic>
        <p:nvPicPr>
          <p:cNvPr id="68" name="Google Shape;68;p11"/>
          <p:cNvPicPr preferRelativeResize="0"/>
          <p:nvPr/>
        </p:nvPicPr>
        <p:blipFill rotWithShape="1">
          <a:blip r:embed="rId3">
            <a:alphaModFix/>
          </a:blip>
          <a:srcRect b="0" l="0" r="0" t="0"/>
          <a:stretch/>
        </p:blipFill>
        <p:spPr>
          <a:xfrm>
            <a:off x="10644817" y="6240047"/>
            <a:ext cx="1417965" cy="3651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558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2"/>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3"/>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3"/>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90000"/>
              </a:lnSpc>
              <a:spcBef>
                <a:spcPts val="0"/>
              </a:spcBef>
              <a:spcAft>
                <a:spcPts val="0"/>
              </a:spcAft>
              <a:buSzPts val="1400"/>
              <a:buChar char="●"/>
              <a:defRPr sz="1867"/>
            </a:lvl1pPr>
            <a:lvl2pPr indent="-304800" lvl="1" marL="914400" algn="l">
              <a:lnSpc>
                <a:spcPct val="90000"/>
              </a:lnSpc>
              <a:spcBef>
                <a:spcPts val="0"/>
              </a:spcBef>
              <a:spcAft>
                <a:spcPts val="0"/>
              </a:spcAft>
              <a:buSzPts val="1200"/>
              <a:buChar char="○"/>
              <a:defRPr sz="1600"/>
            </a:lvl2pPr>
            <a:lvl3pPr indent="-304800" lvl="2" marL="1371600" algn="l">
              <a:lnSpc>
                <a:spcPct val="90000"/>
              </a:lnSpc>
              <a:spcBef>
                <a:spcPts val="0"/>
              </a:spcBef>
              <a:spcAft>
                <a:spcPts val="0"/>
              </a:spcAft>
              <a:buSzPts val="1200"/>
              <a:buChar char="■"/>
              <a:defRPr sz="1600"/>
            </a:lvl3pPr>
            <a:lvl4pPr indent="-304800" lvl="3" marL="1828800" algn="l">
              <a:lnSpc>
                <a:spcPct val="90000"/>
              </a:lnSpc>
              <a:spcBef>
                <a:spcPts val="0"/>
              </a:spcBef>
              <a:spcAft>
                <a:spcPts val="0"/>
              </a:spcAft>
              <a:buSzPts val="1200"/>
              <a:buChar char="●"/>
              <a:defRPr sz="1600"/>
            </a:lvl4pPr>
            <a:lvl5pPr indent="-304800" lvl="4" marL="2286000" algn="l">
              <a:lnSpc>
                <a:spcPct val="90000"/>
              </a:lnSpc>
              <a:spcBef>
                <a:spcPts val="0"/>
              </a:spcBef>
              <a:spcAft>
                <a:spcPts val="0"/>
              </a:spcAft>
              <a:buSzPts val="1200"/>
              <a:buChar char="○"/>
              <a:defRPr sz="1600"/>
            </a:lvl5pPr>
            <a:lvl6pPr indent="-304800" lvl="5" marL="2743200" algn="l">
              <a:lnSpc>
                <a:spcPct val="90000"/>
              </a:lnSpc>
              <a:spcBef>
                <a:spcPts val="0"/>
              </a:spcBef>
              <a:spcAft>
                <a:spcPts val="0"/>
              </a:spcAft>
              <a:buSzPts val="1200"/>
              <a:buChar char="■"/>
              <a:defRPr sz="1600"/>
            </a:lvl6pPr>
            <a:lvl7pPr indent="-304800" lvl="6" marL="3200400" algn="l">
              <a:lnSpc>
                <a:spcPct val="90000"/>
              </a:lnSpc>
              <a:spcBef>
                <a:spcPts val="0"/>
              </a:spcBef>
              <a:spcAft>
                <a:spcPts val="0"/>
              </a:spcAft>
              <a:buSzPts val="1200"/>
              <a:buChar char="●"/>
              <a:defRPr sz="1600"/>
            </a:lvl7pPr>
            <a:lvl8pPr indent="-304800" lvl="7" marL="3657600" algn="l">
              <a:lnSpc>
                <a:spcPct val="90000"/>
              </a:lnSpc>
              <a:spcBef>
                <a:spcPts val="0"/>
              </a:spcBef>
              <a:spcAft>
                <a:spcPts val="0"/>
              </a:spcAft>
              <a:buSzPts val="1200"/>
              <a:buChar char="○"/>
              <a:defRPr sz="1600"/>
            </a:lvl8pPr>
            <a:lvl9pPr indent="-304800" lvl="8" marL="4114800" algn="l">
              <a:lnSpc>
                <a:spcPct val="90000"/>
              </a:lnSpc>
              <a:spcBef>
                <a:spcPts val="0"/>
              </a:spcBef>
              <a:spcAft>
                <a:spcPts val="0"/>
              </a:spcAft>
              <a:buSzPts val="1200"/>
              <a:buChar char="■"/>
              <a:defRPr sz="1600"/>
            </a:lvl9pPr>
          </a:lstStyle>
          <a:p/>
        </p:txBody>
      </p:sp>
      <p:sp>
        <p:nvSpPr>
          <p:cNvPr id="76" name="Google Shape;76;p13"/>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90000"/>
              </a:lnSpc>
              <a:spcBef>
                <a:spcPts val="0"/>
              </a:spcBef>
              <a:spcAft>
                <a:spcPts val="0"/>
              </a:spcAft>
              <a:buSzPts val="1400"/>
              <a:buChar char="●"/>
              <a:defRPr sz="1867"/>
            </a:lvl1pPr>
            <a:lvl2pPr indent="-304800" lvl="1" marL="914400" algn="l">
              <a:lnSpc>
                <a:spcPct val="90000"/>
              </a:lnSpc>
              <a:spcBef>
                <a:spcPts val="0"/>
              </a:spcBef>
              <a:spcAft>
                <a:spcPts val="0"/>
              </a:spcAft>
              <a:buSzPts val="1200"/>
              <a:buChar char="○"/>
              <a:defRPr sz="1600"/>
            </a:lvl2pPr>
            <a:lvl3pPr indent="-304800" lvl="2" marL="1371600" algn="l">
              <a:lnSpc>
                <a:spcPct val="90000"/>
              </a:lnSpc>
              <a:spcBef>
                <a:spcPts val="0"/>
              </a:spcBef>
              <a:spcAft>
                <a:spcPts val="0"/>
              </a:spcAft>
              <a:buSzPts val="1200"/>
              <a:buChar char="■"/>
              <a:defRPr sz="1600"/>
            </a:lvl3pPr>
            <a:lvl4pPr indent="-304800" lvl="3" marL="1828800" algn="l">
              <a:lnSpc>
                <a:spcPct val="90000"/>
              </a:lnSpc>
              <a:spcBef>
                <a:spcPts val="0"/>
              </a:spcBef>
              <a:spcAft>
                <a:spcPts val="0"/>
              </a:spcAft>
              <a:buSzPts val="1200"/>
              <a:buChar char="●"/>
              <a:defRPr sz="1600"/>
            </a:lvl4pPr>
            <a:lvl5pPr indent="-304800" lvl="4" marL="2286000" algn="l">
              <a:lnSpc>
                <a:spcPct val="90000"/>
              </a:lnSpc>
              <a:spcBef>
                <a:spcPts val="0"/>
              </a:spcBef>
              <a:spcAft>
                <a:spcPts val="0"/>
              </a:spcAft>
              <a:buSzPts val="1200"/>
              <a:buChar char="○"/>
              <a:defRPr sz="1600"/>
            </a:lvl5pPr>
            <a:lvl6pPr indent="-304800" lvl="5" marL="2743200" algn="l">
              <a:lnSpc>
                <a:spcPct val="90000"/>
              </a:lnSpc>
              <a:spcBef>
                <a:spcPts val="0"/>
              </a:spcBef>
              <a:spcAft>
                <a:spcPts val="0"/>
              </a:spcAft>
              <a:buSzPts val="1200"/>
              <a:buChar char="■"/>
              <a:defRPr sz="1600"/>
            </a:lvl6pPr>
            <a:lvl7pPr indent="-304800" lvl="6" marL="3200400" algn="l">
              <a:lnSpc>
                <a:spcPct val="90000"/>
              </a:lnSpc>
              <a:spcBef>
                <a:spcPts val="0"/>
              </a:spcBef>
              <a:spcAft>
                <a:spcPts val="0"/>
              </a:spcAft>
              <a:buSzPts val="1200"/>
              <a:buChar char="●"/>
              <a:defRPr sz="1600"/>
            </a:lvl7pPr>
            <a:lvl8pPr indent="-304800" lvl="7" marL="3657600" algn="l">
              <a:lnSpc>
                <a:spcPct val="90000"/>
              </a:lnSpc>
              <a:spcBef>
                <a:spcPts val="0"/>
              </a:spcBef>
              <a:spcAft>
                <a:spcPts val="0"/>
              </a:spcAft>
              <a:buSzPts val="1200"/>
              <a:buChar char="○"/>
              <a:defRPr sz="1600"/>
            </a:lvl8pPr>
            <a:lvl9pPr indent="-304800" lvl="8" marL="4114800" algn="l">
              <a:lnSpc>
                <a:spcPct val="90000"/>
              </a:lnSpc>
              <a:spcBef>
                <a:spcPts val="0"/>
              </a:spcBef>
              <a:spcAft>
                <a:spcPts val="0"/>
              </a:spcAft>
              <a:buSzPts val="1200"/>
              <a:buChar char="■"/>
              <a:defRPr sz="1600"/>
            </a:lvl9pPr>
          </a:lstStyle>
          <a:p/>
        </p:txBody>
      </p:sp>
      <p:sp>
        <p:nvSpPr>
          <p:cNvPr id="77" name="Google Shape;77;p1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78" name="Google Shape;78;p13"/>
          <p:cNvPicPr preferRelativeResize="0"/>
          <p:nvPr/>
        </p:nvPicPr>
        <p:blipFill rotWithShape="1">
          <a:blip r:embed="rId2">
            <a:alphaModFix/>
          </a:blip>
          <a:srcRect b="0" l="0" r="0" t="0"/>
          <a:stretch/>
        </p:blipFill>
        <p:spPr>
          <a:xfrm>
            <a:off x="226133" y="6137500"/>
            <a:ext cx="1349635" cy="5805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Slide" type="title">
  <p:cSld name="TITLE">
    <p:spTree>
      <p:nvGrpSpPr>
        <p:cNvPr id="80" name="Shape 8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397041" y="252827"/>
            <a:ext cx="11213433" cy="9091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558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body"/>
          </p:nvPr>
        </p:nvSpPr>
        <p:spPr>
          <a:xfrm>
            <a:off x="397041" y="1347537"/>
            <a:ext cx="11213433" cy="437949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
          <p:cNvSpPr txBox="1"/>
          <p:nvPr>
            <p:ph idx="12" type="sldNum"/>
          </p:nvPr>
        </p:nvSpPr>
        <p:spPr>
          <a:xfrm>
            <a:off x="11766088" y="230188"/>
            <a:ext cx="425912" cy="351703"/>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4"/>
          <p:cNvSpPr txBox="1"/>
          <p:nvPr>
            <p:ph type="title"/>
          </p:nvPr>
        </p:nvSpPr>
        <p:spPr>
          <a:xfrm>
            <a:off x="397041" y="252827"/>
            <a:ext cx="11213433" cy="9091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558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Quote ">
  <p:cSld name="Big Quote ">
    <p:bg>
      <p:bgPr>
        <a:solidFill>
          <a:srgbClr val="10292C"/>
        </a:solidFill>
      </p:bgPr>
    </p:bg>
    <p:spTree>
      <p:nvGrpSpPr>
        <p:cNvPr id="22" name="Shape 22"/>
        <p:cNvGrpSpPr/>
        <p:nvPr/>
      </p:nvGrpSpPr>
      <p:grpSpPr>
        <a:xfrm>
          <a:off x="0" y="0"/>
          <a:ext cx="0" cy="0"/>
          <a:chOff x="0" y="0"/>
          <a:chExt cx="0" cy="0"/>
        </a:xfrm>
      </p:grpSpPr>
      <p:sp>
        <p:nvSpPr>
          <p:cNvPr id="23" name="Google Shape;23;p5"/>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rmAutofit/>
          </a:bodyPr>
          <a:lstStyle>
            <a:lvl1pPr lvl="0" algn="ctr">
              <a:lnSpc>
                <a:spcPct val="90000"/>
              </a:lnSpc>
              <a:spcBef>
                <a:spcPts val="0"/>
              </a:spcBef>
              <a:spcAft>
                <a:spcPts val="0"/>
              </a:spcAft>
              <a:buClr>
                <a:srgbClr val="5BEA83"/>
              </a:buClr>
              <a:buSzPts val="12000"/>
              <a:buNone/>
              <a:defRPr sz="16000">
                <a:solidFill>
                  <a:srgbClr val="5BEA83"/>
                </a:solidFill>
              </a:defRPr>
            </a:lvl1pPr>
            <a:lvl2pPr lvl="1" algn="ctr">
              <a:lnSpc>
                <a:spcPct val="100000"/>
              </a:lnSpc>
              <a:spcBef>
                <a:spcPts val="0"/>
              </a:spcBef>
              <a:spcAft>
                <a:spcPts val="0"/>
              </a:spcAft>
              <a:buClr>
                <a:srgbClr val="5BEA83"/>
              </a:buClr>
              <a:buSzPts val="12000"/>
              <a:buNone/>
              <a:defRPr sz="16000">
                <a:solidFill>
                  <a:srgbClr val="5BEA83"/>
                </a:solidFill>
              </a:defRPr>
            </a:lvl2pPr>
            <a:lvl3pPr lvl="2" algn="ctr">
              <a:lnSpc>
                <a:spcPct val="100000"/>
              </a:lnSpc>
              <a:spcBef>
                <a:spcPts val="0"/>
              </a:spcBef>
              <a:spcAft>
                <a:spcPts val="0"/>
              </a:spcAft>
              <a:buClr>
                <a:srgbClr val="5BEA83"/>
              </a:buClr>
              <a:buSzPts val="12000"/>
              <a:buNone/>
              <a:defRPr sz="16000">
                <a:solidFill>
                  <a:srgbClr val="5BEA83"/>
                </a:solidFill>
              </a:defRPr>
            </a:lvl3pPr>
            <a:lvl4pPr lvl="3" algn="ctr">
              <a:lnSpc>
                <a:spcPct val="100000"/>
              </a:lnSpc>
              <a:spcBef>
                <a:spcPts val="0"/>
              </a:spcBef>
              <a:spcAft>
                <a:spcPts val="0"/>
              </a:spcAft>
              <a:buClr>
                <a:srgbClr val="5BEA83"/>
              </a:buClr>
              <a:buSzPts val="12000"/>
              <a:buNone/>
              <a:defRPr sz="16000">
                <a:solidFill>
                  <a:srgbClr val="5BEA83"/>
                </a:solidFill>
              </a:defRPr>
            </a:lvl4pPr>
            <a:lvl5pPr lvl="4" algn="ctr">
              <a:lnSpc>
                <a:spcPct val="100000"/>
              </a:lnSpc>
              <a:spcBef>
                <a:spcPts val="0"/>
              </a:spcBef>
              <a:spcAft>
                <a:spcPts val="0"/>
              </a:spcAft>
              <a:buClr>
                <a:srgbClr val="5BEA83"/>
              </a:buClr>
              <a:buSzPts val="12000"/>
              <a:buNone/>
              <a:defRPr sz="16000">
                <a:solidFill>
                  <a:srgbClr val="5BEA83"/>
                </a:solidFill>
              </a:defRPr>
            </a:lvl5pPr>
            <a:lvl6pPr lvl="5" algn="ctr">
              <a:lnSpc>
                <a:spcPct val="100000"/>
              </a:lnSpc>
              <a:spcBef>
                <a:spcPts val="0"/>
              </a:spcBef>
              <a:spcAft>
                <a:spcPts val="0"/>
              </a:spcAft>
              <a:buClr>
                <a:srgbClr val="5BEA83"/>
              </a:buClr>
              <a:buSzPts val="12000"/>
              <a:buNone/>
              <a:defRPr sz="16000">
                <a:solidFill>
                  <a:srgbClr val="5BEA83"/>
                </a:solidFill>
              </a:defRPr>
            </a:lvl6pPr>
            <a:lvl7pPr lvl="6" algn="ctr">
              <a:lnSpc>
                <a:spcPct val="100000"/>
              </a:lnSpc>
              <a:spcBef>
                <a:spcPts val="0"/>
              </a:spcBef>
              <a:spcAft>
                <a:spcPts val="0"/>
              </a:spcAft>
              <a:buClr>
                <a:srgbClr val="5BEA83"/>
              </a:buClr>
              <a:buSzPts val="12000"/>
              <a:buNone/>
              <a:defRPr sz="16000">
                <a:solidFill>
                  <a:srgbClr val="5BEA83"/>
                </a:solidFill>
              </a:defRPr>
            </a:lvl7pPr>
            <a:lvl8pPr lvl="7" algn="ctr">
              <a:lnSpc>
                <a:spcPct val="100000"/>
              </a:lnSpc>
              <a:spcBef>
                <a:spcPts val="0"/>
              </a:spcBef>
              <a:spcAft>
                <a:spcPts val="0"/>
              </a:spcAft>
              <a:buClr>
                <a:srgbClr val="5BEA83"/>
              </a:buClr>
              <a:buSzPts val="12000"/>
              <a:buNone/>
              <a:defRPr sz="16000">
                <a:solidFill>
                  <a:srgbClr val="5BEA83"/>
                </a:solidFill>
              </a:defRPr>
            </a:lvl8pPr>
            <a:lvl9pPr lvl="8" algn="ctr">
              <a:lnSpc>
                <a:spcPct val="100000"/>
              </a:lnSpc>
              <a:spcBef>
                <a:spcPts val="0"/>
              </a:spcBef>
              <a:spcAft>
                <a:spcPts val="0"/>
              </a:spcAft>
              <a:buClr>
                <a:srgbClr val="5BEA83"/>
              </a:buClr>
              <a:buSzPts val="12000"/>
              <a:buNone/>
              <a:defRPr sz="16000">
                <a:solidFill>
                  <a:srgbClr val="5BEA83"/>
                </a:solidFill>
              </a:defRPr>
            </a:lvl9pPr>
          </a:lstStyle>
          <a:p/>
        </p:txBody>
      </p:sp>
      <p:sp>
        <p:nvSpPr>
          <p:cNvPr id="24" name="Google Shape;24;p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5"/>
          <p:cNvSpPr txBox="1"/>
          <p:nvPr>
            <p:ph idx="1" type="subTitle"/>
          </p:nvPr>
        </p:nvSpPr>
        <p:spPr>
          <a:xfrm>
            <a:off x="2332133" y="3664800"/>
            <a:ext cx="7347600" cy="2071200"/>
          </a:xfrm>
          <a:prstGeom prst="rect">
            <a:avLst/>
          </a:prstGeom>
          <a:noFill/>
          <a:ln>
            <a:noFill/>
          </a:ln>
        </p:spPr>
        <p:txBody>
          <a:bodyPr anchorCtr="0" anchor="t" bIns="91425" lIns="91425" spcFirstLastPara="1" rIns="91425" wrap="square" tIns="91425">
            <a:normAutofit/>
          </a:bodyPr>
          <a:lstStyle>
            <a:lvl1pPr lvl="0" algn="ctr">
              <a:lnSpc>
                <a:spcPct val="90000"/>
              </a:lnSpc>
              <a:spcBef>
                <a:spcPts val="0"/>
              </a:spcBef>
              <a:spcAft>
                <a:spcPts val="0"/>
              </a:spcAft>
              <a:buClr>
                <a:srgbClr val="F3F2EF"/>
              </a:buClr>
              <a:buSzPts val="1800"/>
              <a:buNone/>
              <a:defRPr>
                <a:solidFill>
                  <a:srgbClr val="F3F2EF"/>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pic>
        <p:nvPicPr>
          <p:cNvPr id="26" name="Google Shape;26;p5"/>
          <p:cNvPicPr preferRelativeResize="0"/>
          <p:nvPr/>
        </p:nvPicPr>
        <p:blipFill rotWithShape="1">
          <a:blip r:embed="rId2">
            <a:alphaModFix/>
          </a:blip>
          <a:srcRect b="0" l="108" r="119" t="0"/>
          <a:stretch/>
        </p:blipFill>
        <p:spPr>
          <a:xfrm>
            <a:off x="226133" y="6137500"/>
            <a:ext cx="1349635" cy="5805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55859"/>
              </a:buClr>
              <a:buSzPts val="6000"/>
              <a:buFont typeface="Poppins SemiBo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6"/>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1" name="Google Shape;31;p6"/>
          <p:cNvPicPr preferRelativeResize="0"/>
          <p:nvPr/>
        </p:nvPicPr>
        <p:blipFill rotWithShape="1">
          <a:blip r:embed="rId2">
            <a:alphaModFix/>
          </a:blip>
          <a:srcRect b="0" l="0" r="0" t="0"/>
          <a:stretch/>
        </p:blipFill>
        <p:spPr>
          <a:xfrm>
            <a:off x="129218" y="5896358"/>
            <a:ext cx="594691" cy="796886"/>
          </a:xfrm>
          <a:prstGeom prst="rect">
            <a:avLst/>
          </a:prstGeom>
          <a:noFill/>
          <a:ln>
            <a:noFill/>
          </a:ln>
        </p:spPr>
      </p:pic>
      <p:pic>
        <p:nvPicPr>
          <p:cNvPr id="32" name="Google Shape;32;p6"/>
          <p:cNvPicPr preferRelativeResize="0"/>
          <p:nvPr/>
        </p:nvPicPr>
        <p:blipFill rotWithShape="1">
          <a:blip r:embed="rId3">
            <a:alphaModFix/>
          </a:blip>
          <a:srcRect b="0" l="0" r="0" t="0"/>
          <a:stretch/>
        </p:blipFill>
        <p:spPr>
          <a:xfrm>
            <a:off x="10644817" y="6240047"/>
            <a:ext cx="1417965" cy="3651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7"/>
          <p:cNvSpPr txBox="1"/>
          <p:nvPr>
            <p:ph type="title"/>
          </p:nvPr>
        </p:nvSpPr>
        <p:spPr>
          <a:xfrm>
            <a:off x="397041" y="252827"/>
            <a:ext cx="11213433" cy="9091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558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8" name="Google Shape;38;p7"/>
          <p:cNvPicPr preferRelativeResize="0"/>
          <p:nvPr/>
        </p:nvPicPr>
        <p:blipFill rotWithShape="1">
          <a:blip r:embed="rId2">
            <a:alphaModFix/>
          </a:blip>
          <a:srcRect b="0" l="0" r="0" t="0"/>
          <a:stretch/>
        </p:blipFill>
        <p:spPr>
          <a:xfrm>
            <a:off x="129218" y="5896358"/>
            <a:ext cx="594691" cy="796886"/>
          </a:xfrm>
          <a:prstGeom prst="rect">
            <a:avLst/>
          </a:prstGeom>
          <a:noFill/>
          <a:ln>
            <a:noFill/>
          </a:ln>
        </p:spPr>
      </p:pic>
      <p:pic>
        <p:nvPicPr>
          <p:cNvPr id="39" name="Google Shape;39;p7"/>
          <p:cNvPicPr preferRelativeResize="0"/>
          <p:nvPr/>
        </p:nvPicPr>
        <p:blipFill rotWithShape="1">
          <a:blip r:embed="rId3">
            <a:alphaModFix/>
          </a:blip>
          <a:srcRect b="0" l="0" r="0" t="0"/>
          <a:stretch/>
        </p:blipFill>
        <p:spPr>
          <a:xfrm>
            <a:off x="10644817" y="6240047"/>
            <a:ext cx="1417965" cy="3651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558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555859"/>
              </a:buClr>
              <a:buSzPts val="2400"/>
              <a:buNone/>
              <a:defRPr b="1" sz="2400"/>
            </a:lvl1pPr>
            <a:lvl2pPr indent="-228600" lvl="1" marL="914400" algn="l">
              <a:lnSpc>
                <a:spcPct val="90000"/>
              </a:lnSpc>
              <a:spcBef>
                <a:spcPts val="500"/>
              </a:spcBef>
              <a:spcAft>
                <a:spcPts val="0"/>
              </a:spcAft>
              <a:buClr>
                <a:srgbClr val="555859"/>
              </a:buClr>
              <a:buSzPts val="2000"/>
              <a:buNone/>
              <a:defRPr b="1" sz="2000"/>
            </a:lvl2pPr>
            <a:lvl3pPr indent="-228600" lvl="2" marL="1371600" algn="l">
              <a:lnSpc>
                <a:spcPct val="90000"/>
              </a:lnSpc>
              <a:spcBef>
                <a:spcPts val="500"/>
              </a:spcBef>
              <a:spcAft>
                <a:spcPts val="0"/>
              </a:spcAft>
              <a:buClr>
                <a:srgbClr val="555859"/>
              </a:buClr>
              <a:buSzPts val="1800"/>
              <a:buNone/>
              <a:defRPr b="1" sz="1800"/>
            </a:lvl3pPr>
            <a:lvl4pPr indent="-228600" lvl="3" marL="1828800" algn="l">
              <a:lnSpc>
                <a:spcPct val="90000"/>
              </a:lnSpc>
              <a:spcBef>
                <a:spcPts val="500"/>
              </a:spcBef>
              <a:spcAft>
                <a:spcPts val="0"/>
              </a:spcAft>
              <a:buClr>
                <a:srgbClr val="555859"/>
              </a:buClr>
              <a:buSzPts val="1600"/>
              <a:buNone/>
              <a:defRPr b="1" sz="1600"/>
            </a:lvl4pPr>
            <a:lvl5pPr indent="-228600" lvl="4" marL="2286000" algn="l">
              <a:lnSpc>
                <a:spcPct val="90000"/>
              </a:lnSpc>
              <a:spcBef>
                <a:spcPts val="500"/>
              </a:spcBef>
              <a:spcAft>
                <a:spcPts val="0"/>
              </a:spcAft>
              <a:buClr>
                <a:srgbClr val="555859"/>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555859"/>
              </a:buClr>
              <a:buSzPts val="2400"/>
              <a:buNone/>
              <a:defRPr b="1" sz="2400"/>
            </a:lvl1pPr>
            <a:lvl2pPr indent="-228600" lvl="1" marL="914400" algn="l">
              <a:lnSpc>
                <a:spcPct val="90000"/>
              </a:lnSpc>
              <a:spcBef>
                <a:spcPts val="500"/>
              </a:spcBef>
              <a:spcAft>
                <a:spcPts val="0"/>
              </a:spcAft>
              <a:buClr>
                <a:srgbClr val="555859"/>
              </a:buClr>
              <a:buSzPts val="2000"/>
              <a:buNone/>
              <a:defRPr b="1" sz="2000"/>
            </a:lvl2pPr>
            <a:lvl3pPr indent="-228600" lvl="2" marL="1371600" algn="l">
              <a:lnSpc>
                <a:spcPct val="90000"/>
              </a:lnSpc>
              <a:spcBef>
                <a:spcPts val="500"/>
              </a:spcBef>
              <a:spcAft>
                <a:spcPts val="0"/>
              </a:spcAft>
              <a:buClr>
                <a:srgbClr val="555859"/>
              </a:buClr>
              <a:buSzPts val="1800"/>
              <a:buNone/>
              <a:defRPr b="1" sz="1800"/>
            </a:lvl3pPr>
            <a:lvl4pPr indent="-228600" lvl="3" marL="1828800" algn="l">
              <a:lnSpc>
                <a:spcPct val="90000"/>
              </a:lnSpc>
              <a:spcBef>
                <a:spcPts val="500"/>
              </a:spcBef>
              <a:spcAft>
                <a:spcPts val="0"/>
              </a:spcAft>
              <a:buClr>
                <a:srgbClr val="555859"/>
              </a:buClr>
              <a:buSzPts val="1600"/>
              <a:buNone/>
              <a:defRPr b="1" sz="1600"/>
            </a:lvl4pPr>
            <a:lvl5pPr indent="-228600" lvl="4" marL="2286000" algn="l">
              <a:lnSpc>
                <a:spcPct val="90000"/>
              </a:lnSpc>
              <a:spcBef>
                <a:spcPts val="500"/>
              </a:spcBef>
              <a:spcAft>
                <a:spcPts val="0"/>
              </a:spcAft>
              <a:buClr>
                <a:srgbClr val="555859"/>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55859"/>
              </a:buClr>
              <a:buSzPts val="1800"/>
              <a:buChar char="•"/>
              <a:defRPr/>
            </a:lvl1pPr>
            <a:lvl2pPr indent="-342900" lvl="1" marL="914400" algn="l">
              <a:lnSpc>
                <a:spcPct val="90000"/>
              </a:lnSpc>
              <a:spcBef>
                <a:spcPts val="500"/>
              </a:spcBef>
              <a:spcAft>
                <a:spcPts val="0"/>
              </a:spcAft>
              <a:buClr>
                <a:srgbClr val="555859"/>
              </a:buClr>
              <a:buSzPts val="1800"/>
              <a:buChar char="•"/>
              <a:defRPr/>
            </a:lvl2pPr>
            <a:lvl3pPr indent="-342900" lvl="2" marL="1371600" algn="l">
              <a:lnSpc>
                <a:spcPct val="90000"/>
              </a:lnSpc>
              <a:spcBef>
                <a:spcPts val="500"/>
              </a:spcBef>
              <a:spcAft>
                <a:spcPts val="0"/>
              </a:spcAft>
              <a:buClr>
                <a:srgbClr val="555859"/>
              </a:buClr>
              <a:buSzPts val="1800"/>
              <a:buChar char="•"/>
              <a:defRPr/>
            </a:lvl3pPr>
            <a:lvl4pPr indent="-342900" lvl="3" marL="1828800" algn="l">
              <a:lnSpc>
                <a:spcPct val="90000"/>
              </a:lnSpc>
              <a:spcBef>
                <a:spcPts val="500"/>
              </a:spcBef>
              <a:spcAft>
                <a:spcPts val="0"/>
              </a:spcAft>
              <a:buClr>
                <a:srgbClr val="555859"/>
              </a:buClr>
              <a:buSzPts val="1800"/>
              <a:buChar char="•"/>
              <a:defRPr/>
            </a:lvl4pPr>
            <a:lvl5pPr indent="-342900" lvl="4" marL="2286000" algn="l">
              <a:lnSpc>
                <a:spcPct val="90000"/>
              </a:lnSpc>
              <a:spcBef>
                <a:spcPts val="500"/>
              </a:spcBef>
              <a:spcAft>
                <a:spcPts val="0"/>
              </a:spcAft>
              <a:buClr>
                <a:srgbClr val="55585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7" name="Google Shape;47;p8"/>
          <p:cNvPicPr preferRelativeResize="0"/>
          <p:nvPr/>
        </p:nvPicPr>
        <p:blipFill rotWithShape="1">
          <a:blip r:embed="rId2">
            <a:alphaModFix/>
          </a:blip>
          <a:srcRect b="0" l="0" r="0" t="0"/>
          <a:stretch/>
        </p:blipFill>
        <p:spPr>
          <a:xfrm>
            <a:off x="129218" y="5896358"/>
            <a:ext cx="594691" cy="796886"/>
          </a:xfrm>
          <a:prstGeom prst="rect">
            <a:avLst/>
          </a:prstGeom>
          <a:noFill/>
          <a:ln>
            <a:noFill/>
          </a:ln>
        </p:spPr>
      </p:pic>
      <p:pic>
        <p:nvPicPr>
          <p:cNvPr id="48" name="Google Shape;48;p8"/>
          <p:cNvPicPr preferRelativeResize="0"/>
          <p:nvPr/>
        </p:nvPicPr>
        <p:blipFill rotWithShape="1">
          <a:blip r:embed="rId3">
            <a:alphaModFix/>
          </a:blip>
          <a:srcRect b="0" l="0" r="0" t="0"/>
          <a:stretch/>
        </p:blipFill>
        <p:spPr>
          <a:xfrm>
            <a:off x="10644817" y="6240047"/>
            <a:ext cx="1417965" cy="3651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55859"/>
              </a:buClr>
              <a:buSzPts val="3200"/>
              <a:buFont typeface="Poppins SemiBo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555859"/>
              </a:buClr>
              <a:buSzPts val="3200"/>
              <a:buChar char="•"/>
              <a:defRPr sz="3200"/>
            </a:lvl1pPr>
            <a:lvl2pPr indent="-406400" lvl="1" marL="914400" algn="l">
              <a:lnSpc>
                <a:spcPct val="90000"/>
              </a:lnSpc>
              <a:spcBef>
                <a:spcPts val="500"/>
              </a:spcBef>
              <a:spcAft>
                <a:spcPts val="0"/>
              </a:spcAft>
              <a:buClr>
                <a:srgbClr val="555859"/>
              </a:buClr>
              <a:buSzPts val="2800"/>
              <a:buChar char="•"/>
              <a:defRPr sz="2800"/>
            </a:lvl2pPr>
            <a:lvl3pPr indent="-381000" lvl="2" marL="1371600" algn="l">
              <a:lnSpc>
                <a:spcPct val="90000"/>
              </a:lnSpc>
              <a:spcBef>
                <a:spcPts val="500"/>
              </a:spcBef>
              <a:spcAft>
                <a:spcPts val="0"/>
              </a:spcAft>
              <a:buClr>
                <a:srgbClr val="555859"/>
              </a:buClr>
              <a:buSzPts val="2400"/>
              <a:buChar char="•"/>
              <a:defRPr sz="2400"/>
            </a:lvl3pPr>
            <a:lvl4pPr indent="-355600" lvl="3" marL="1828800" algn="l">
              <a:lnSpc>
                <a:spcPct val="90000"/>
              </a:lnSpc>
              <a:spcBef>
                <a:spcPts val="500"/>
              </a:spcBef>
              <a:spcAft>
                <a:spcPts val="0"/>
              </a:spcAft>
              <a:buClr>
                <a:srgbClr val="555859"/>
              </a:buClr>
              <a:buSzPts val="2000"/>
              <a:buChar char="•"/>
              <a:defRPr sz="2000"/>
            </a:lvl4pPr>
            <a:lvl5pPr indent="-355600" lvl="4" marL="2286000" algn="l">
              <a:lnSpc>
                <a:spcPct val="90000"/>
              </a:lnSpc>
              <a:spcBef>
                <a:spcPts val="500"/>
              </a:spcBef>
              <a:spcAft>
                <a:spcPts val="0"/>
              </a:spcAft>
              <a:buClr>
                <a:srgbClr val="555859"/>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2" name="Google Shape;52;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55859"/>
              </a:buClr>
              <a:buSzPts val="1600"/>
              <a:buNone/>
              <a:defRPr sz="1600"/>
            </a:lvl1pPr>
            <a:lvl2pPr indent="-228600" lvl="1" marL="914400" algn="l">
              <a:lnSpc>
                <a:spcPct val="90000"/>
              </a:lnSpc>
              <a:spcBef>
                <a:spcPts val="500"/>
              </a:spcBef>
              <a:spcAft>
                <a:spcPts val="0"/>
              </a:spcAft>
              <a:buClr>
                <a:srgbClr val="555859"/>
              </a:buClr>
              <a:buSzPts val="1400"/>
              <a:buNone/>
              <a:defRPr sz="1400"/>
            </a:lvl2pPr>
            <a:lvl3pPr indent="-228600" lvl="2" marL="1371600" algn="l">
              <a:lnSpc>
                <a:spcPct val="90000"/>
              </a:lnSpc>
              <a:spcBef>
                <a:spcPts val="500"/>
              </a:spcBef>
              <a:spcAft>
                <a:spcPts val="0"/>
              </a:spcAft>
              <a:buClr>
                <a:srgbClr val="555859"/>
              </a:buClr>
              <a:buSzPts val="1200"/>
              <a:buNone/>
              <a:defRPr sz="1200"/>
            </a:lvl3pPr>
            <a:lvl4pPr indent="-228600" lvl="3" marL="1828800" algn="l">
              <a:lnSpc>
                <a:spcPct val="90000"/>
              </a:lnSpc>
              <a:spcBef>
                <a:spcPts val="500"/>
              </a:spcBef>
              <a:spcAft>
                <a:spcPts val="0"/>
              </a:spcAft>
              <a:buClr>
                <a:srgbClr val="555859"/>
              </a:buClr>
              <a:buSzPts val="1000"/>
              <a:buNone/>
              <a:defRPr sz="1000"/>
            </a:lvl4pPr>
            <a:lvl5pPr indent="-228600" lvl="4" marL="2286000" algn="l">
              <a:lnSpc>
                <a:spcPct val="90000"/>
              </a:lnSpc>
              <a:spcBef>
                <a:spcPts val="500"/>
              </a:spcBef>
              <a:spcAft>
                <a:spcPts val="0"/>
              </a:spcAft>
              <a:buClr>
                <a:srgbClr val="555859"/>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 name="Google Shape;53;p9"/>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9"/>
          <p:cNvPicPr preferRelativeResize="0"/>
          <p:nvPr/>
        </p:nvPicPr>
        <p:blipFill rotWithShape="1">
          <a:blip r:embed="rId2">
            <a:alphaModFix/>
          </a:blip>
          <a:srcRect b="0" l="0" r="0" t="0"/>
          <a:stretch/>
        </p:blipFill>
        <p:spPr>
          <a:xfrm>
            <a:off x="129218" y="5896358"/>
            <a:ext cx="594691" cy="796886"/>
          </a:xfrm>
          <a:prstGeom prst="rect">
            <a:avLst/>
          </a:prstGeom>
          <a:noFill/>
          <a:ln>
            <a:noFill/>
          </a:ln>
        </p:spPr>
      </p:pic>
      <p:pic>
        <p:nvPicPr>
          <p:cNvPr id="55" name="Google Shape;55;p9"/>
          <p:cNvPicPr preferRelativeResize="0"/>
          <p:nvPr/>
        </p:nvPicPr>
        <p:blipFill rotWithShape="1">
          <a:blip r:embed="rId3">
            <a:alphaModFix/>
          </a:blip>
          <a:srcRect b="0" l="0" r="0" t="0"/>
          <a:stretch/>
        </p:blipFill>
        <p:spPr>
          <a:xfrm>
            <a:off x="10644817" y="6240047"/>
            <a:ext cx="1417965" cy="3651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55859"/>
              </a:buClr>
              <a:buSzPts val="3200"/>
              <a:buFont typeface="Poppins SemiBo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
          <p:cNvSpPr/>
          <p:nvPr>
            <p:ph idx="2" type="pic"/>
          </p:nvPr>
        </p:nvSpPr>
        <p:spPr>
          <a:xfrm>
            <a:off x="5183188" y="987425"/>
            <a:ext cx="6172200" cy="4873625"/>
          </a:xfrm>
          <a:prstGeom prst="rect">
            <a:avLst/>
          </a:prstGeom>
          <a:noFill/>
          <a:ln>
            <a:noFill/>
          </a:ln>
        </p:spPr>
      </p:sp>
      <p:sp>
        <p:nvSpPr>
          <p:cNvPr id="59" name="Google Shape;5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55859"/>
              </a:buClr>
              <a:buSzPts val="1600"/>
              <a:buNone/>
              <a:defRPr sz="1600"/>
            </a:lvl1pPr>
            <a:lvl2pPr indent="-228600" lvl="1" marL="914400" algn="l">
              <a:lnSpc>
                <a:spcPct val="90000"/>
              </a:lnSpc>
              <a:spcBef>
                <a:spcPts val="500"/>
              </a:spcBef>
              <a:spcAft>
                <a:spcPts val="0"/>
              </a:spcAft>
              <a:buClr>
                <a:srgbClr val="555859"/>
              </a:buClr>
              <a:buSzPts val="1400"/>
              <a:buNone/>
              <a:defRPr sz="1400"/>
            </a:lvl2pPr>
            <a:lvl3pPr indent="-228600" lvl="2" marL="1371600" algn="l">
              <a:lnSpc>
                <a:spcPct val="90000"/>
              </a:lnSpc>
              <a:spcBef>
                <a:spcPts val="500"/>
              </a:spcBef>
              <a:spcAft>
                <a:spcPts val="0"/>
              </a:spcAft>
              <a:buClr>
                <a:srgbClr val="555859"/>
              </a:buClr>
              <a:buSzPts val="1200"/>
              <a:buNone/>
              <a:defRPr sz="1200"/>
            </a:lvl3pPr>
            <a:lvl4pPr indent="-228600" lvl="3" marL="1828800" algn="l">
              <a:lnSpc>
                <a:spcPct val="90000"/>
              </a:lnSpc>
              <a:spcBef>
                <a:spcPts val="500"/>
              </a:spcBef>
              <a:spcAft>
                <a:spcPts val="0"/>
              </a:spcAft>
              <a:buClr>
                <a:srgbClr val="555859"/>
              </a:buClr>
              <a:buSzPts val="1000"/>
              <a:buNone/>
              <a:defRPr sz="1000"/>
            </a:lvl4pPr>
            <a:lvl5pPr indent="-228600" lvl="4" marL="2286000" algn="l">
              <a:lnSpc>
                <a:spcPct val="90000"/>
              </a:lnSpc>
              <a:spcBef>
                <a:spcPts val="500"/>
              </a:spcBef>
              <a:spcAft>
                <a:spcPts val="0"/>
              </a:spcAft>
              <a:buClr>
                <a:srgbClr val="555859"/>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10"/>
          <p:cNvSpPr txBox="1"/>
          <p:nvPr>
            <p:ph idx="12" type="sldNum"/>
          </p:nvPr>
        </p:nvSpPr>
        <p:spPr>
          <a:xfrm>
            <a:off x="11766088" y="230188"/>
            <a:ext cx="425912" cy="365125"/>
          </a:xfrm>
          <a:prstGeom prst="rect">
            <a:avLst/>
          </a:prstGeom>
          <a:noFill/>
          <a:ln>
            <a:noFill/>
          </a:ln>
        </p:spPr>
        <p:txBody>
          <a:bodyPr anchorCtr="0" anchor="ctr" bIns="45700" lIns="0"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1" name="Google Shape;61;p10"/>
          <p:cNvPicPr preferRelativeResize="0"/>
          <p:nvPr/>
        </p:nvPicPr>
        <p:blipFill rotWithShape="1">
          <a:blip r:embed="rId2">
            <a:alphaModFix/>
          </a:blip>
          <a:srcRect b="0" l="0" r="0" t="0"/>
          <a:stretch/>
        </p:blipFill>
        <p:spPr>
          <a:xfrm>
            <a:off x="129218" y="5896358"/>
            <a:ext cx="594691" cy="796886"/>
          </a:xfrm>
          <a:prstGeom prst="rect">
            <a:avLst/>
          </a:prstGeom>
          <a:noFill/>
          <a:ln>
            <a:noFill/>
          </a:ln>
        </p:spPr>
      </p:pic>
      <p:pic>
        <p:nvPicPr>
          <p:cNvPr id="62" name="Google Shape;62;p10"/>
          <p:cNvPicPr preferRelativeResize="0"/>
          <p:nvPr/>
        </p:nvPicPr>
        <p:blipFill rotWithShape="1">
          <a:blip r:embed="rId3">
            <a:alphaModFix/>
          </a:blip>
          <a:srcRect b="0" l="0" r="0" t="0"/>
          <a:stretch/>
        </p:blipFill>
        <p:spPr>
          <a:xfrm>
            <a:off x="10644817" y="6240047"/>
            <a:ext cx="1417965" cy="3651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97041" y="252827"/>
            <a:ext cx="11213433" cy="90918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555859"/>
              </a:buClr>
              <a:buSzPts val="4000"/>
              <a:buFont typeface="Poppins SemiBold"/>
              <a:buNone/>
              <a:defRPr b="1" i="0" sz="4000" u="none" cap="none" strike="noStrike">
                <a:solidFill>
                  <a:srgbClr val="555859"/>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397041" y="1347537"/>
            <a:ext cx="11213433" cy="437949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555859"/>
              </a:buClr>
              <a:buSzPts val="2800"/>
              <a:buFont typeface="Arial"/>
              <a:buChar char="•"/>
              <a:defRPr b="0" i="0" sz="2800" u="none" cap="none" strike="noStrike">
                <a:solidFill>
                  <a:srgbClr val="555859"/>
                </a:solidFill>
                <a:latin typeface="Poppins"/>
                <a:ea typeface="Poppins"/>
                <a:cs typeface="Poppins"/>
                <a:sym typeface="Poppins"/>
              </a:defRPr>
            </a:lvl1pPr>
            <a:lvl2pPr indent="-381000" lvl="1" marL="914400" marR="0" rtl="0" algn="l">
              <a:lnSpc>
                <a:spcPct val="90000"/>
              </a:lnSpc>
              <a:spcBef>
                <a:spcPts val="500"/>
              </a:spcBef>
              <a:spcAft>
                <a:spcPts val="0"/>
              </a:spcAft>
              <a:buClr>
                <a:srgbClr val="555859"/>
              </a:buClr>
              <a:buSzPts val="2400"/>
              <a:buFont typeface="Arial"/>
              <a:buChar char="•"/>
              <a:defRPr b="0" i="0" sz="2400" u="none" cap="none" strike="noStrike">
                <a:solidFill>
                  <a:srgbClr val="555859"/>
                </a:solidFill>
                <a:latin typeface="Poppins"/>
                <a:ea typeface="Poppins"/>
                <a:cs typeface="Poppins"/>
                <a:sym typeface="Poppins"/>
              </a:defRPr>
            </a:lvl2pPr>
            <a:lvl3pPr indent="-355600" lvl="2" marL="1371600" marR="0" rtl="0" algn="l">
              <a:lnSpc>
                <a:spcPct val="90000"/>
              </a:lnSpc>
              <a:spcBef>
                <a:spcPts val="500"/>
              </a:spcBef>
              <a:spcAft>
                <a:spcPts val="0"/>
              </a:spcAft>
              <a:buClr>
                <a:srgbClr val="555859"/>
              </a:buClr>
              <a:buSzPts val="2000"/>
              <a:buFont typeface="Arial"/>
              <a:buChar char="•"/>
              <a:defRPr b="0" i="0" sz="2000" u="none" cap="none" strike="noStrike">
                <a:solidFill>
                  <a:srgbClr val="555859"/>
                </a:solidFill>
                <a:latin typeface="Poppins"/>
                <a:ea typeface="Poppins"/>
                <a:cs typeface="Poppins"/>
                <a:sym typeface="Poppins"/>
              </a:defRPr>
            </a:lvl3pPr>
            <a:lvl4pPr indent="-342900" lvl="3" marL="1828800" marR="0" rtl="0" algn="l">
              <a:lnSpc>
                <a:spcPct val="90000"/>
              </a:lnSpc>
              <a:spcBef>
                <a:spcPts val="500"/>
              </a:spcBef>
              <a:spcAft>
                <a:spcPts val="0"/>
              </a:spcAft>
              <a:buClr>
                <a:srgbClr val="555859"/>
              </a:buClr>
              <a:buSzPts val="1800"/>
              <a:buFont typeface="Arial"/>
              <a:buChar char="•"/>
              <a:defRPr b="0" i="0" sz="1800" u="none" cap="none" strike="noStrike">
                <a:solidFill>
                  <a:srgbClr val="555859"/>
                </a:solidFill>
                <a:latin typeface="Poppins"/>
                <a:ea typeface="Poppins"/>
                <a:cs typeface="Poppins"/>
                <a:sym typeface="Poppins"/>
              </a:defRPr>
            </a:lvl4pPr>
            <a:lvl5pPr indent="-342900" lvl="4" marL="2286000" marR="0" rtl="0" algn="l">
              <a:lnSpc>
                <a:spcPct val="90000"/>
              </a:lnSpc>
              <a:spcBef>
                <a:spcPts val="500"/>
              </a:spcBef>
              <a:spcAft>
                <a:spcPts val="0"/>
              </a:spcAft>
              <a:buClr>
                <a:srgbClr val="555859"/>
              </a:buClr>
              <a:buSzPts val="1800"/>
              <a:buFont typeface="Arial"/>
              <a:buChar char="•"/>
              <a:defRPr b="0" i="0" sz="1800" u="none" cap="none" strike="noStrike">
                <a:solidFill>
                  <a:srgbClr val="555859"/>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 name="Shape 7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Lst>
  <mc:AlternateContent>
    <mc:Choice Requires="p14">
      <p:transition spd="slow" p14:dur="10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53.png"/></Relationships>
</file>

<file path=ppt/slides/_rels/slide15.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4.png"/><Relationship Id="rId5" Type="http://schemas.openxmlformats.org/officeDocument/2006/relationships/image" Target="../media/image43.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7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1.png"/><Relationship Id="rId13" Type="http://schemas.openxmlformats.org/officeDocument/2006/relationships/image" Target="../media/image75.png"/><Relationship Id="rId12"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63.png"/><Relationship Id="rId15" Type="http://schemas.openxmlformats.org/officeDocument/2006/relationships/image" Target="../media/image4.png"/><Relationship Id="rId14" Type="http://schemas.openxmlformats.org/officeDocument/2006/relationships/image" Target="../media/image78.png"/><Relationship Id="rId5" Type="http://schemas.openxmlformats.org/officeDocument/2006/relationships/image" Target="../media/image73.png"/><Relationship Id="rId6" Type="http://schemas.openxmlformats.org/officeDocument/2006/relationships/image" Target="../media/image61.png"/><Relationship Id="rId7" Type="http://schemas.openxmlformats.org/officeDocument/2006/relationships/image" Target="../media/image64.png"/><Relationship Id="rId8"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4.png"/><Relationship Id="rId6" Type="http://schemas.openxmlformats.org/officeDocument/2006/relationships/image" Target="../media/image77.png"/><Relationship Id="rId7" Type="http://schemas.openxmlformats.org/officeDocument/2006/relationships/image" Target="../media/image80.png"/></Relationships>
</file>

<file path=ppt/slides/_rels/slide25.xml.rels><?xml version="1.0" encoding="UTF-8" standalone="yes"?><Relationships xmlns="http://schemas.openxmlformats.org/package/2006/relationships"><Relationship Id="rId40" Type="http://schemas.openxmlformats.org/officeDocument/2006/relationships/image" Target="../media/image127.png"/><Relationship Id="rId20" Type="http://schemas.openxmlformats.org/officeDocument/2006/relationships/image" Target="../media/image90.png"/><Relationship Id="rId41" Type="http://schemas.openxmlformats.org/officeDocument/2006/relationships/image" Target="../media/image121.png"/><Relationship Id="rId22" Type="http://schemas.openxmlformats.org/officeDocument/2006/relationships/image" Target="../media/image91.png"/><Relationship Id="rId21" Type="http://schemas.openxmlformats.org/officeDocument/2006/relationships/image" Target="../media/image120.png"/><Relationship Id="rId24" Type="http://schemas.openxmlformats.org/officeDocument/2006/relationships/image" Target="../media/image94.png"/><Relationship Id="rId23"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7.png"/><Relationship Id="rId26" Type="http://schemas.openxmlformats.org/officeDocument/2006/relationships/image" Target="../media/image122.png"/><Relationship Id="rId25" Type="http://schemas.openxmlformats.org/officeDocument/2006/relationships/image" Target="../media/image124.png"/><Relationship Id="rId28" Type="http://schemas.openxmlformats.org/officeDocument/2006/relationships/image" Target="../media/image96.png"/><Relationship Id="rId27" Type="http://schemas.openxmlformats.org/officeDocument/2006/relationships/image" Target="../media/image105.png"/><Relationship Id="rId5" Type="http://schemas.openxmlformats.org/officeDocument/2006/relationships/image" Target="../media/image84.png"/><Relationship Id="rId6" Type="http://schemas.openxmlformats.org/officeDocument/2006/relationships/image" Target="../media/image125.png"/><Relationship Id="rId29" Type="http://schemas.openxmlformats.org/officeDocument/2006/relationships/image" Target="../media/image92.png"/><Relationship Id="rId7" Type="http://schemas.openxmlformats.org/officeDocument/2006/relationships/image" Target="../media/image88.png"/><Relationship Id="rId8" Type="http://schemas.openxmlformats.org/officeDocument/2006/relationships/image" Target="../media/image76.png"/><Relationship Id="rId31" Type="http://schemas.openxmlformats.org/officeDocument/2006/relationships/image" Target="../media/image126.png"/><Relationship Id="rId30" Type="http://schemas.openxmlformats.org/officeDocument/2006/relationships/image" Target="../media/image117.png"/><Relationship Id="rId11" Type="http://schemas.openxmlformats.org/officeDocument/2006/relationships/image" Target="../media/image81.png"/><Relationship Id="rId33" Type="http://schemas.openxmlformats.org/officeDocument/2006/relationships/image" Target="../media/image118.png"/><Relationship Id="rId10" Type="http://schemas.openxmlformats.org/officeDocument/2006/relationships/image" Target="../media/image2.png"/><Relationship Id="rId32" Type="http://schemas.openxmlformats.org/officeDocument/2006/relationships/image" Target="../media/image93.png"/><Relationship Id="rId13" Type="http://schemas.openxmlformats.org/officeDocument/2006/relationships/image" Target="../media/image85.png"/><Relationship Id="rId35" Type="http://schemas.openxmlformats.org/officeDocument/2006/relationships/image" Target="../media/image119.png"/><Relationship Id="rId12" Type="http://schemas.openxmlformats.org/officeDocument/2006/relationships/image" Target="../media/image116.png"/><Relationship Id="rId34" Type="http://schemas.openxmlformats.org/officeDocument/2006/relationships/image" Target="../media/image100.png"/><Relationship Id="rId15" Type="http://schemas.openxmlformats.org/officeDocument/2006/relationships/image" Target="../media/image86.png"/><Relationship Id="rId37" Type="http://schemas.openxmlformats.org/officeDocument/2006/relationships/image" Target="../media/image99.png"/><Relationship Id="rId14" Type="http://schemas.openxmlformats.org/officeDocument/2006/relationships/image" Target="../media/image97.png"/><Relationship Id="rId36" Type="http://schemas.openxmlformats.org/officeDocument/2006/relationships/image" Target="../media/image98.png"/><Relationship Id="rId17" Type="http://schemas.openxmlformats.org/officeDocument/2006/relationships/image" Target="../media/image114.png"/><Relationship Id="rId39" Type="http://schemas.openxmlformats.org/officeDocument/2006/relationships/image" Target="../media/image107.png"/><Relationship Id="rId16" Type="http://schemas.openxmlformats.org/officeDocument/2006/relationships/image" Target="../media/image101.png"/><Relationship Id="rId38" Type="http://schemas.openxmlformats.org/officeDocument/2006/relationships/image" Target="../media/image113.png"/><Relationship Id="rId19" Type="http://schemas.openxmlformats.org/officeDocument/2006/relationships/image" Target="../media/image115.png"/><Relationship Id="rId18" Type="http://schemas.openxmlformats.org/officeDocument/2006/relationships/image" Target="../media/image9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02.png"/><Relationship Id="rId5" Type="http://schemas.openxmlformats.org/officeDocument/2006/relationships/image" Target="../media/image10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0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6.png"/><Relationship Id="rId4" Type="http://schemas.openxmlformats.org/officeDocument/2006/relationships/image" Target="../media/image109.png"/><Relationship Id="rId5" Type="http://schemas.openxmlformats.org/officeDocument/2006/relationships/image" Target="../media/image108.png"/><Relationship Id="rId6" Type="http://schemas.openxmlformats.org/officeDocument/2006/relationships/image" Target="../media/image110.png"/><Relationship Id="rId7" Type="http://schemas.openxmlformats.org/officeDocument/2006/relationships/image" Target="../media/image4.png"/><Relationship Id="rId8" Type="http://schemas.openxmlformats.org/officeDocument/2006/relationships/image" Target="../media/image1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9.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11.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19.png"/><Relationship Id="rId13" Type="http://schemas.openxmlformats.org/officeDocument/2006/relationships/image" Target="../media/image27.png"/><Relationship Id="rId12"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26.png"/><Relationship Id="rId15" Type="http://schemas.openxmlformats.org/officeDocument/2006/relationships/image" Target="../media/image24.png"/><Relationship Id="rId14" Type="http://schemas.openxmlformats.org/officeDocument/2006/relationships/image" Target="../media/image25.png"/><Relationship Id="rId16"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8.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31.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84" name="Shape 84"/>
        <p:cNvGrpSpPr/>
        <p:nvPr/>
      </p:nvGrpSpPr>
      <p:grpSpPr>
        <a:xfrm>
          <a:off x="0" y="0"/>
          <a:ext cx="0" cy="0"/>
          <a:chOff x="0" y="0"/>
          <a:chExt cx="0" cy="0"/>
        </a:xfrm>
      </p:grpSpPr>
      <p:sp>
        <p:nvSpPr>
          <p:cNvPr id="85" name="Google Shape;85;p16"/>
          <p:cNvSpPr txBox="1"/>
          <p:nvPr/>
        </p:nvSpPr>
        <p:spPr>
          <a:xfrm>
            <a:off x="198455" y="3850770"/>
            <a:ext cx="48990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600">
                <a:solidFill>
                  <a:srgbClr val="10292C"/>
                </a:solidFill>
                <a:latin typeface="Poppins Light"/>
                <a:ea typeface="Poppins Light"/>
                <a:cs typeface="Poppins Light"/>
                <a:sym typeface="Poppins Light"/>
              </a:rPr>
              <a:t>Automated</a:t>
            </a:r>
            <a:r>
              <a:rPr b="0" i="0" lang="en-US" sz="1600" u="none" cap="none" strike="noStrike">
                <a:solidFill>
                  <a:srgbClr val="10292C"/>
                </a:solidFill>
                <a:latin typeface="Poppins Light"/>
                <a:ea typeface="Poppins Light"/>
                <a:cs typeface="Poppins Light"/>
                <a:sym typeface="Poppins Light"/>
              </a:rPr>
              <a:t> spend and expense management</a:t>
            </a:r>
            <a:endParaRPr b="0" i="0" sz="1400" u="none" cap="none" strike="noStrike">
              <a:solidFill>
                <a:srgbClr val="000000"/>
              </a:solidFill>
              <a:latin typeface="Arial"/>
              <a:ea typeface="Arial"/>
              <a:cs typeface="Arial"/>
              <a:sym typeface="Arial"/>
            </a:endParaRPr>
          </a:p>
        </p:txBody>
      </p:sp>
      <p:pic>
        <p:nvPicPr>
          <p:cNvPr id="86" name="Google Shape;86;p16"/>
          <p:cNvPicPr preferRelativeResize="0"/>
          <p:nvPr/>
        </p:nvPicPr>
        <p:blipFill rotWithShape="1">
          <a:blip r:embed="rId3">
            <a:alphaModFix/>
          </a:blip>
          <a:srcRect b="0" l="0" r="0" t="0"/>
          <a:stretch/>
        </p:blipFill>
        <p:spPr>
          <a:xfrm>
            <a:off x="-248117" y="2226588"/>
            <a:ext cx="4898989" cy="2107094"/>
          </a:xfrm>
          <a:prstGeom prst="rect">
            <a:avLst/>
          </a:prstGeom>
          <a:noFill/>
          <a:ln>
            <a:noFill/>
          </a:ln>
        </p:spPr>
      </p:pic>
      <p:pic>
        <p:nvPicPr>
          <p:cNvPr descr="Graphical user interface&#10;&#10;Description automatically generated" id="87" name="Google Shape;87;p16"/>
          <p:cNvPicPr preferRelativeResize="0"/>
          <p:nvPr/>
        </p:nvPicPr>
        <p:blipFill rotWithShape="1">
          <a:blip r:embed="rId4">
            <a:alphaModFix/>
          </a:blip>
          <a:srcRect b="0" l="0" r="0" t="0"/>
          <a:stretch/>
        </p:blipFill>
        <p:spPr>
          <a:xfrm>
            <a:off x="7019925" y="31212"/>
            <a:ext cx="5200650" cy="68289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300" name="Shape 300"/>
        <p:cNvGrpSpPr/>
        <p:nvPr/>
      </p:nvGrpSpPr>
      <p:grpSpPr>
        <a:xfrm>
          <a:off x="0" y="0"/>
          <a:ext cx="0" cy="0"/>
          <a:chOff x="0" y="0"/>
          <a:chExt cx="0" cy="0"/>
        </a:xfrm>
      </p:grpSpPr>
      <p:pic>
        <p:nvPicPr>
          <p:cNvPr id="301" name="Google Shape;301;p25"/>
          <p:cNvPicPr preferRelativeResize="0"/>
          <p:nvPr/>
        </p:nvPicPr>
        <p:blipFill>
          <a:blip r:embed="rId3">
            <a:alphaModFix/>
          </a:blip>
          <a:stretch>
            <a:fillRect/>
          </a:stretch>
        </p:blipFill>
        <p:spPr>
          <a:xfrm>
            <a:off x="579119" y="2139927"/>
            <a:ext cx="1534254" cy="3322201"/>
          </a:xfrm>
          <a:prstGeom prst="rect">
            <a:avLst/>
          </a:prstGeom>
          <a:noFill/>
          <a:ln>
            <a:noFill/>
          </a:ln>
        </p:spPr>
      </p:pic>
      <p:pic>
        <p:nvPicPr>
          <p:cNvPr id="302" name="Google Shape;302;p25"/>
          <p:cNvPicPr preferRelativeResize="0"/>
          <p:nvPr/>
        </p:nvPicPr>
        <p:blipFill>
          <a:blip r:embed="rId4">
            <a:alphaModFix/>
          </a:blip>
          <a:stretch>
            <a:fillRect/>
          </a:stretch>
        </p:blipFill>
        <p:spPr>
          <a:xfrm>
            <a:off x="2481643" y="2100777"/>
            <a:ext cx="1534251" cy="3322140"/>
          </a:xfrm>
          <a:prstGeom prst="rect">
            <a:avLst/>
          </a:prstGeom>
          <a:noFill/>
          <a:ln>
            <a:noFill/>
          </a:ln>
        </p:spPr>
      </p:pic>
      <p:pic>
        <p:nvPicPr>
          <p:cNvPr id="303" name="Google Shape;303;p25"/>
          <p:cNvPicPr preferRelativeResize="0"/>
          <p:nvPr/>
        </p:nvPicPr>
        <p:blipFill>
          <a:blip r:embed="rId5">
            <a:alphaModFix/>
          </a:blip>
          <a:stretch>
            <a:fillRect/>
          </a:stretch>
        </p:blipFill>
        <p:spPr>
          <a:xfrm>
            <a:off x="4384160" y="2139977"/>
            <a:ext cx="1534250" cy="3322125"/>
          </a:xfrm>
          <a:prstGeom prst="rect">
            <a:avLst/>
          </a:prstGeom>
          <a:noFill/>
          <a:ln>
            <a:noFill/>
          </a:ln>
        </p:spPr>
      </p:pic>
      <p:pic>
        <p:nvPicPr>
          <p:cNvPr id="304" name="Google Shape;304;p25"/>
          <p:cNvPicPr preferRelativeResize="0"/>
          <p:nvPr/>
        </p:nvPicPr>
        <p:blipFill>
          <a:blip r:embed="rId6">
            <a:alphaModFix/>
          </a:blip>
          <a:stretch>
            <a:fillRect/>
          </a:stretch>
        </p:blipFill>
        <p:spPr>
          <a:xfrm>
            <a:off x="6286657" y="2139977"/>
            <a:ext cx="1534251" cy="3322127"/>
          </a:xfrm>
          <a:prstGeom prst="rect">
            <a:avLst/>
          </a:prstGeom>
          <a:noFill/>
          <a:ln>
            <a:noFill/>
          </a:ln>
        </p:spPr>
      </p:pic>
      <p:pic>
        <p:nvPicPr>
          <p:cNvPr id="305" name="Google Shape;305;p25"/>
          <p:cNvPicPr preferRelativeResize="0"/>
          <p:nvPr/>
        </p:nvPicPr>
        <p:blipFill rotWithShape="1">
          <a:blip r:embed="rId7">
            <a:alphaModFix/>
          </a:blip>
          <a:srcRect b="-4405" l="-2202" r="-2202" t="0"/>
          <a:stretch/>
        </p:blipFill>
        <p:spPr>
          <a:xfrm>
            <a:off x="8155392" y="2127952"/>
            <a:ext cx="1601800" cy="3468174"/>
          </a:xfrm>
          <a:prstGeom prst="rect">
            <a:avLst/>
          </a:prstGeom>
          <a:noFill/>
          <a:ln>
            <a:noFill/>
          </a:ln>
        </p:spPr>
      </p:pic>
      <p:pic>
        <p:nvPicPr>
          <p:cNvPr id="306" name="Google Shape;306;p25"/>
          <p:cNvPicPr preferRelativeResize="0"/>
          <p:nvPr/>
        </p:nvPicPr>
        <p:blipFill>
          <a:blip r:embed="rId8">
            <a:alphaModFix/>
          </a:blip>
          <a:stretch>
            <a:fillRect/>
          </a:stretch>
        </p:blipFill>
        <p:spPr>
          <a:xfrm>
            <a:off x="10091655" y="2140077"/>
            <a:ext cx="1534250" cy="3321924"/>
          </a:xfrm>
          <a:prstGeom prst="rect">
            <a:avLst/>
          </a:prstGeom>
          <a:noFill/>
          <a:ln>
            <a:noFill/>
          </a:ln>
        </p:spPr>
      </p:pic>
      <p:pic>
        <p:nvPicPr>
          <p:cNvPr id="307" name="Google Shape;307;p25"/>
          <p:cNvPicPr preferRelativeResize="0"/>
          <p:nvPr/>
        </p:nvPicPr>
        <p:blipFill>
          <a:blip r:embed="rId9">
            <a:alphaModFix/>
          </a:blip>
          <a:stretch>
            <a:fillRect/>
          </a:stretch>
        </p:blipFill>
        <p:spPr>
          <a:xfrm>
            <a:off x="7746020" y="2039700"/>
            <a:ext cx="2403241" cy="3613562"/>
          </a:xfrm>
          <a:prstGeom prst="rect">
            <a:avLst/>
          </a:prstGeom>
          <a:noFill/>
          <a:ln>
            <a:noFill/>
          </a:ln>
        </p:spPr>
      </p:pic>
      <p:pic>
        <p:nvPicPr>
          <p:cNvPr id="308" name="Google Shape;308;p25"/>
          <p:cNvPicPr preferRelativeResize="0"/>
          <p:nvPr/>
        </p:nvPicPr>
        <p:blipFill>
          <a:blip r:embed="rId9">
            <a:alphaModFix/>
          </a:blip>
          <a:stretch>
            <a:fillRect/>
          </a:stretch>
        </p:blipFill>
        <p:spPr>
          <a:xfrm>
            <a:off x="9648700" y="2039700"/>
            <a:ext cx="2403241" cy="3613562"/>
          </a:xfrm>
          <a:prstGeom prst="rect">
            <a:avLst/>
          </a:prstGeom>
          <a:noFill/>
          <a:ln>
            <a:noFill/>
          </a:ln>
        </p:spPr>
      </p:pic>
      <p:sp>
        <p:nvSpPr>
          <p:cNvPr id="309" name="Google Shape;309;p25"/>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310" name="Google Shape;310;p25"/>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Cardholder Mobile Application</a:t>
            </a:r>
            <a:endParaRPr/>
          </a:p>
        </p:txBody>
      </p:sp>
      <p:sp>
        <p:nvSpPr>
          <p:cNvPr id="311" name="Google Shape;311;p25"/>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pic>
        <p:nvPicPr>
          <p:cNvPr descr="Icon&#10;&#10;Description automatically generated" id="312" name="Google Shape;312;p25"/>
          <p:cNvPicPr preferRelativeResize="0"/>
          <p:nvPr/>
        </p:nvPicPr>
        <p:blipFill rotWithShape="1">
          <a:blip r:embed="rId10">
            <a:alphaModFix/>
          </a:blip>
          <a:srcRect b="0" l="0" r="0" t="0"/>
          <a:stretch/>
        </p:blipFill>
        <p:spPr>
          <a:xfrm>
            <a:off x="11322579" y="6057434"/>
            <a:ext cx="606853" cy="606853"/>
          </a:xfrm>
          <a:prstGeom prst="rect">
            <a:avLst/>
          </a:prstGeom>
          <a:noFill/>
          <a:ln>
            <a:noFill/>
          </a:ln>
        </p:spPr>
      </p:pic>
      <p:sp>
        <p:nvSpPr>
          <p:cNvPr id="313" name="Google Shape;313;p25"/>
          <p:cNvSpPr txBox="1"/>
          <p:nvPr/>
        </p:nvSpPr>
        <p:spPr>
          <a:xfrm>
            <a:off x="469300" y="1388850"/>
            <a:ext cx="17409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ClearSpend Card</a:t>
            </a:r>
            <a:endParaRPr sz="900">
              <a:solidFill>
                <a:schemeClr val="dk1"/>
              </a:solidFill>
              <a:latin typeface="Poppins"/>
              <a:ea typeface="Poppins"/>
              <a:cs typeface="Poppins"/>
              <a:sym typeface="Poppins"/>
            </a:endParaRPr>
          </a:p>
        </p:txBody>
      </p:sp>
      <p:sp>
        <p:nvSpPr>
          <p:cNvPr id="314" name="Google Shape;314;p25"/>
          <p:cNvSpPr txBox="1"/>
          <p:nvPr/>
        </p:nvSpPr>
        <p:spPr>
          <a:xfrm>
            <a:off x="2371800" y="1388850"/>
            <a:ext cx="17409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Card Transactions</a:t>
            </a:r>
            <a:endParaRPr sz="900">
              <a:solidFill>
                <a:schemeClr val="dk1"/>
              </a:solidFill>
              <a:latin typeface="Poppins"/>
              <a:ea typeface="Poppins"/>
              <a:cs typeface="Poppins"/>
              <a:sym typeface="Poppins"/>
            </a:endParaRPr>
          </a:p>
        </p:txBody>
      </p:sp>
      <p:sp>
        <p:nvSpPr>
          <p:cNvPr id="315" name="Google Shape;315;p25"/>
          <p:cNvSpPr txBox="1"/>
          <p:nvPr/>
        </p:nvSpPr>
        <p:spPr>
          <a:xfrm>
            <a:off x="4274288" y="1388850"/>
            <a:ext cx="17409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Card Info</a:t>
            </a:r>
            <a:endParaRPr sz="900">
              <a:solidFill>
                <a:schemeClr val="dk1"/>
              </a:solidFill>
              <a:latin typeface="Poppins"/>
              <a:ea typeface="Poppins"/>
              <a:cs typeface="Poppins"/>
              <a:sym typeface="Poppins"/>
            </a:endParaRPr>
          </a:p>
        </p:txBody>
      </p:sp>
      <p:sp>
        <p:nvSpPr>
          <p:cNvPr id="316" name="Google Shape;316;p25"/>
          <p:cNvSpPr txBox="1"/>
          <p:nvPr/>
        </p:nvSpPr>
        <p:spPr>
          <a:xfrm>
            <a:off x="6176800" y="1388850"/>
            <a:ext cx="17409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Card Details - Controls</a:t>
            </a:r>
            <a:endParaRPr sz="900">
              <a:solidFill>
                <a:schemeClr val="dk1"/>
              </a:solidFill>
              <a:latin typeface="Poppins"/>
              <a:ea typeface="Poppins"/>
              <a:cs typeface="Poppins"/>
              <a:sym typeface="Poppins"/>
            </a:endParaRPr>
          </a:p>
        </p:txBody>
      </p:sp>
      <p:sp>
        <p:nvSpPr>
          <p:cNvPr id="317" name="Google Shape;317;p25"/>
          <p:cNvSpPr txBox="1"/>
          <p:nvPr/>
        </p:nvSpPr>
        <p:spPr>
          <a:xfrm>
            <a:off x="8079300" y="1388850"/>
            <a:ext cx="17409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Added to Apple Wallet</a:t>
            </a:r>
            <a:endParaRPr sz="900">
              <a:solidFill>
                <a:schemeClr val="dk1"/>
              </a:solidFill>
              <a:latin typeface="Poppins"/>
              <a:ea typeface="Poppins"/>
              <a:cs typeface="Poppins"/>
              <a:sym typeface="Poppins"/>
            </a:endParaRPr>
          </a:p>
        </p:txBody>
      </p:sp>
      <p:sp>
        <p:nvSpPr>
          <p:cNvPr id="318" name="Google Shape;318;p25"/>
          <p:cNvSpPr txBox="1"/>
          <p:nvPr/>
        </p:nvSpPr>
        <p:spPr>
          <a:xfrm>
            <a:off x="9981800" y="1388850"/>
            <a:ext cx="17409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ClearSpend Card Frozen</a:t>
            </a:r>
            <a:endParaRPr sz="900">
              <a:solidFill>
                <a:schemeClr val="dk1"/>
              </a:solidFill>
              <a:latin typeface="Poppins"/>
              <a:ea typeface="Poppins"/>
              <a:cs typeface="Poppins"/>
              <a:sym typeface="Poppins"/>
            </a:endParaRPr>
          </a:p>
        </p:txBody>
      </p:sp>
      <p:pic>
        <p:nvPicPr>
          <p:cNvPr id="319" name="Google Shape;319;p25"/>
          <p:cNvPicPr preferRelativeResize="0"/>
          <p:nvPr/>
        </p:nvPicPr>
        <p:blipFill>
          <a:blip r:embed="rId9">
            <a:alphaModFix/>
          </a:blip>
          <a:stretch>
            <a:fillRect/>
          </a:stretch>
        </p:blipFill>
        <p:spPr>
          <a:xfrm>
            <a:off x="135300" y="2039700"/>
            <a:ext cx="2403241" cy="3613562"/>
          </a:xfrm>
          <a:prstGeom prst="rect">
            <a:avLst/>
          </a:prstGeom>
          <a:noFill/>
          <a:ln>
            <a:noFill/>
          </a:ln>
        </p:spPr>
      </p:pic>
      <p:pic>
        <p:nvPicPr>
          <p:cNvPr id="320" name="Google Shape;320;p25"/>
          <p:cNvPicPr preferRelativeResize="0"/>
          <p:nvPr/>
        </p:nvPicPr>
        <p:blipFill>
          <a:blip r:embed="rId9">
            <a:alphaModFix/>
          </a:blip>
          <a:stretch>
            <a:fillRect/>
          </a:stretch>
        </p:blipFill>
        <p:spPr>
          <a:xfrm>
            <a:off x="2037980" y="2039700"/>
            <a:ext cx="2403241" cy="3613562"/>
          </a:xfrm>
          <a:prstGeom prst="rect">
            <a:avLst/>
          </a:prstGeom>
          <a:noFill/>
          <a:ln>
            <a:noFill/>
          </a:ln>
        </p:spPr>
      </p:pic>
      <p:pic>
        <p:nvPicPr>
          <p:cNvPr id="321" name="Google Shape;321;p25"/>
          <p:cNvPicPr preferRelativeResize="0"/>
          <p:nvPr/>
        </p:nvPicPr>
        <p:blipFill>
          <a:blip r:embed="rId9">
            <a:alphaModFix/>
          </a:blip>
          <a:stretch>
            <a:fillRect/>
          </a:stretch>
        </p:blipFill>
        <p:spPr>
          <a:xfrm>
            <a:off x="3940660" y="2039700"/>
            <a:ext cx="2403241" cy="3613562"/>
          </a:xfrm>
          <a:prstGeom prst="rect">
            <a:avLst/>
          </a:prstGeom>
          <a:noFill/>
          <a:ln>
            <a:noFill/>
          </a:ln>
        </p:spPr>
      </p:pic>
      <p:pic>
        <p:nvPicPr>
          <p:cNvPr id="322" name="Google Shape;322;p25"/>
          <p:cNvPicPr preferRelativeResize="0"/>
          <p:nvPr/>
        </p:nvPicPr>
        <p:blipFill>
          <a:blip r:embed="rId9">
            <a:alphaModFix/>
          </a:blip>
          <a:stretch>
            <a:fillRect/>
          </a:stretch>
        </p:blipFill>
        <p:spPr>
          <a:xfrm>
            <a:off x="5843340" y="2039700"/>
            <a:ext cx="2403241" cy="36135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327" name="Shape 327"/>
        <p:cNvGrpSpPr/>
        <p:nvPr/>
      </p:nvGrpSpPr>
      <p:grpSpPr>
        <a:xfrm>
          <a:off x="0" y="0"/>
          <a:ext cx="0" cy="0"/>
          <a:chOff x="0" y="0"/>
          <a:chExt cx="0" cy="0"/>
        </a:xfrm>
      </p:grpSpPr>
      <p:sp>
        <p:nvSpPr>
          <p:cNvPr id="328" name="Google Shape;328;p26"/>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329" name="Google Shape;329;p26"/>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Admin Dashboard</a:t>
            </a:r>
            <a:endParaRPr/>
          </a:p>
        </p:txBody>
      </p:sp>
      <p:sp>
        <p:nvSpPr>
          <p:cNvPr id="330" name="Google Shape;330;p26"/>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pic>
        <p:nvPicPr>
          <p:cNvPr descr="Icon&#10;&#10;Description automatically generated" id="331" name="Google Shape;331;p26"/>
          <p:cNvPicPr preferRelativeResize="0"/>
          <p:nvPr/>
        </p:nvPicPr>
        <p:blipFill rotWithShape="1">
          <a:blip r:embed="rId3">
            <a:alphaModFix/>
          </a:blip>
          <a:srcRect b="0" l="0" r="0" t="0"/>
          <a:stretch/>
        </p:blipFill>
        <p:spPr>
          <a:xfrm>
            <a:off x="11322579" y="6057434"/>
            <a:ext cx="606853" cy="606853"/>
          </a:xfrm>
          <a:prstGeom prst="rect">
            <a:avLst/>
          </a:prstGeom>
          <a:noFill/>
          <a:ln>
            <a:noFill/>
          </a:ln>
        </p:spPr>
      </p:pic>
      <p:pic>
        <p:nvPicPr>
          <p:cNvPr id="332" name="Google Shape;332;p26"/>
          <p:cNvPicPr preferRelativeResize="0"/>
          <p:nvPr/>
        </p:nvPicPr>
        <p:blipFill>
          <a:blip r:embed="rId4">
            <a:alphaModFix/>
          </a:blip>
          <a:stretch>
            <a:fillRect/>
          </a:stretch>
        </p:blipFill>
        <p:spPr>
          <a:xfrm>
            <a:off x="1884238" y="1411162"/>
            <a:ext cx="8423529" cy="4859724"/>
          </a:xfrm>
          <a:prstGeom prst="rect">
            <a:avLst/>
          </a:prstGeom>
          <a:noFill/>
          <a:ln>
            <a:noFill/>
          </a:ln>
        </p:spPr>
      </p:pic>
      <p:pic>
        <p:nvPicPr>
          <p:cNvPr id="333" name="Google Shape;333;p26"/>
          <p:cNvPicPr preferRelativeResize="0"/>
          <p:nvPr/>
        </p:nvPicPr>
        <p:blipFill rotWithShape="1">
          <a:blip r:embed="rId5">
            <a:alphaModFix/>
          </a:blip>
          <a:srcRect b="0" l="0" r="0" t="0"/>
          <a:stretch/>
        </p:blipFill>
        <p:spPr>
          <a:xfrm>
            <a:off x="2846587" y="1769700"/>
            <a:ext cx="6498826" cy="3899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104608" y="6490906"/>
            <a:ext cx="1570800" cy="351600"/>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340" name="Google Shape;340;p27"/>
          <p:cNvSpPr txBox="1"/>
          <p:nvPr>
            <p:ph type="title"/>
          </p:nvPr>
        </p:nvSpPr>
        <p:spPr>
          <a:xfrm>
            <a:off x="250271" y="648260"/>
            <a:ext cx="11213400" cy="5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Transaction Reporting</a:t>
            </a:r>
            <a:endParaRPr/>
          </a:p>
        </p:txBody>
      </p:sp>
      <p:sp>
        <p:nvSpPr>
          <p:cNvPr id="341" name="Google Shape;341;p27"/>
          <p:cNvSpPr txBox="1"/>
          <p:nvPr/>
        </p:nvSpPr>
        <p:spPr>
          <a:xfrm>
            <a:off x="272225" y="388903"/>
            <a:ext cx="4518000" cy="329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pic>
        <p:nvPicPr>
          <p:cNvPr descr="Icon&#10;&#10;Description automatically generated" id="342" name="Google Shape;342;p27"/>
          <p:cNvPicPr preferRelativeResize="0"/>
          <p:nvPr/>
        </p:nvPicPr>
        <p:blipFill rotWithShape="1">
          <a:blip r:embed="rId3">
            <a:alphaModFix/>
          </a:blip>
          <a:srcRect b="0" l="0" r="0" t="0"/>
          <a:stretch/>
        </p:blipFill>
        <p:spPr>
          <a:xfrm>
            <a:off x="11322579" y="6057434"/>
            <a:ext cx="606852" cy="606852"/>
          </a:xfrm>
          <a:prstGeom prst="rect">
            <a:avLst/>
          </a:prstGeom>
          <a:noFill/>
          <a:ln>
            <a:noFill/>
          </a:ln>
        </p:spPr>
      </p:pic>
      <p:pic>
        <p:nvPicPr>
          <p:cNvPr id="343" name="Google Shape;343;p27"/>
          <p:cNvPicPr preferRelativeResize="0"/>
          <p:nvPr/>
        </p:nvPicPr>
        <p:blipFill>
          <a:blip r:embed="rId4">
            <a:alphaModFix/>
          </a:blip>
          <a:stretch>
            <a:fillRect/>
          </a:stretch>
        </p:blipFill>
        <p:spPr>
          <a:xfrm>
            <a:off x="1884238" y="1411162"/>
            <a:ext cx="8423529" cy="4859724"/>
          </a:xfrm>
          <a:prstGeom prst="rect">
            <a:avLst/>
          </a:prstGeom>
          <a:noFill/>
          <a:ln>
            <a:noFill/>
          </a:ln>
        </p:spPr>
      </p:pic>
      <p:pic>
        <p:nvPicPr>
          <p:cNvPr id="344" name="Google Shape;344;p27"/>
          <p:cNvPicPr preferRelativeResize="0"/>
          <p:nvPr/>
        </p:nvPicPr>
        <p:blipFill rotWithShape="1">
          <a:blip r:embed="rId5">
            <a:alphaModFix/>
          </a:blip>
          <a:srcRect b="49" l="0" r="0" t="49"/>
          <a:stretch/>
        </p:blipFill>
        <p:spPr>
          <a:xfrm>
            <a:off x="2846587" y="1769700"/>
            <a:ext cx="6498828" cy="3899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349" name="Shape 349"/>
        <p:cNvGrpSpPr/>
        <p:nvPr/>
      </p:nvGrpSpPr>
      <p:grpSpPr>
        <a:xfrm>
          <a:off x="0" y="0"/>
          <a:ext cx="0" cy="0"/>
          <a:chOff x="0" y="0"/>
          <a:chExt cx="0" cy="0"/>
        </a:xfrm>
      </p:grpSpPr>
      <p:sp>
        <p:nvSpPr>
          <p:cNvPr id="350" name="Google Shape;350;p28"/>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351" name="Google Shape;351;p28"/>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555859"/>
              </a:buClr>
              <a:buSzPct val="56250"/>
              <a:buNone/>
            </a:pPr>
            <a:r>
              <a:rPr lang="en-US" sz="3200">
                <a:solidFill>
                  <a:srgbClr val="10292C"/>
                </a:solidFill>
              </a:rPr>
              <a:t>Budget Management</a:t>
            </a:r>
            <a:endParaRPr/>
          </a:p>
        </p:txBody>
      </p:sp>
      <p:sp>
        <p:nvSpPr>
          <p:cNvPr id="352" name="Google Shape;352;p28"/>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lang="en-US" sz="1000">
                <a:solidFill>
                  <a:srgbClr val="10292C"/>
                </a:solidFill>
                <a:latin typeface="Poppins"/>
                <a:ea typeface="Poppins"/>
                <a:cs typeface="Poppins"/>
                <a:sym typeface="Poppins"/>
              </a:rPr>
              <a:t>WEB INTERFACE</a:t>
            </a:r>
            <a:endParaRPr b="0" i="0" sz="1000" u="none" cap="none" strike="noStrike">
              <a:solidFill>
                <a:srgbClr val="10292C"/>
              </a:solidFill>
              <a:latin typeface="Poppins"/>
              <a:ea typeface="Poppins"/>
              <a:cs typeface="Poppins"/>
              <a:sym typeface="Poppins"/>
            </a:endParaRPr>
          </a:p>
        </p:txBody>
      </p:sp>
      <p:pic>
        <p:nvPicPr>
          <p:cNvPr descr="Icon&#10;&#10;Description automatically generated" id="353" name="Google Shape;353;p28"/>
          <p:cNvPicPr preferRelativeResize="0"/>
          <p:nvPr/>
        </p:nvPicPr>
        <p:blipFill rotWithShape="1">
          <a:blip r:embed="rId3">
            <a:alphaModFix/>
          </a:blip>
          <a:srcRect b="0" l="0" r="0" t="0"/>
          <a:stretch/>
        </p:blipFill>
        <p:spPr>
          <a:xfrm>
            <a:off x="11322579" y="6057434"/>
            <a:ext cx="606853" cy="606853"/>
          </a:xfrm>
          <a:prstGeom prst="rect">
            <a:avLst/>
          </a:prstGeom>
          <a:noFill/>
          <a:ln>
            <a:noFill/>
          </a:ln>
        </p:spPr>
      </p:pic>
      <p:pic>
        <p:nvPicPr>
          <p:cNvPr id="354" name="Google Shape;354;p28"/>
          <p:cNvPicPr preferRelativeResize="0"/>
          <p:nvPr/>
        </p:nvPicPr>
        <p:blipFill>
          <a:blip r:embed="rId4">
            <a:alphaModFix/>
          </a:blip>
          <a:stretch>
            <a:fillRect/>
          </a:stretch>
        </p:blipFill>
        <p:spPr>
          <a:xfrm>
            <a:off x="1884238" y="1411162"/>
            <a:ext cx="8423529" cy="4859724"/>
          </a:xfrm>
          <a:prstGeom prst="rect">
            <a:avLst/>
          </a:prstGeom>
          <a:noFill/>
          <a:ln>
            <a:noFill/>
          </a:ln>
        </p:spPr>
      </p:pic>
      <p:pic>
        <p:nvPicPr>
          <p:cNvPr id="355" name="Google Shape;355;p28"/>
          <p:cNvPicPr preferRelativeResize="0"/>
          <p:nvPr/>
        </p:nvPicPr>
        <p:blipFill>
          <a:blip r:embed="rId5">
            <a:alphaModFix/>
          </a:blip>
          <a:stretch>
            <a:fillRect/>
          </a:stretch>
        </p:blipFill>
        <p:spPr>
          <a:xfrm>
            <a:off x="2846587" y="1769700"/>
            <a:ext cx="6498826" cy="38999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360" name="Shape 360"/>
        <p:cNvGrpSpPr/>
        <p:nvPr/>
      </p:nvGrpSpPr>
      <p:grpSpPr>
        <a:xfrm>
          <a:off x="0" y="0"/>
          <a:ext cx="0" cy="0"/>
          <a:chOff x="0" y="0"/>
          <a:chExt cx="0" cy="0"/>
        </a:xfrm>
      </p:grpSpPr>
      <p:sp>
        <p:nvSpPr>
          <p:cNvPr id="361" name="Google Shape;361;p29"/>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362" name="Google Shape;362;p29"/>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Card Use Monitoring</a:t>
            </a:r>
            <a:endParaRPr/>
          </a:p>
        </p:txBody>
      </p:sp>
      <p:sp>
        <p:nvSpPr>
          <p:cNvPr id="363" name="Google Shape;363;p29"/>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pic>
        <p:nvPicPr>
          <p:cNvPr descr="Icon&#10;&#10;Description automatically generated" id="364" name="Google Shape;364;p29"/>
          <p:cNvPicPr preferRelativeResize="0"/>
          <p:nvPr/>
        </p:nvPicPr>
        <p:blipFill rotWithShape="1">
          <a:blip r:embed="rId3">
            <a:alphaModFix/>
          </a:blip>
          <a:srcRect b="0" l="0" r="0" t="0"/>
          <a:stretch/>
        </p:blipFill>
        <p:spPr>
          <a:xfrm>
            <a:off x="11322579" y="6057434"/>
            <a:ext cx="606853" cy="606853"/>
          </a:xfrm>
          <a:prstGeom prst="rect">
            <a:avLst/>
          </a:prstGeom>
          <a:noFill/>
          <a:ln>
            <a:noFill/>
          </a:ln>
        </p:spPr>
      </p:pic>
      <p:pic>
        <p:nvPicPr>
          <p:cNvPr id="365" name="Google Shape;365;p29"/>
          <p:cNvPicPr preferRelativeResize="0"/>
          <p:nvPr/>
        </p:nvPicPr>
        <p:blipFill>
          <a:blip r:embed="rId4">
            <a:alphaModFix/>
          </a:blip>
          <a:stretch>
            <a:fillRect/>
          </a:stretch>
        </p:blipFill>
        <p:spPr>
          <a:xfrm>
            <a:off x="1884238" y="1411162"/>
            <a:ext cx="8423529" cy="4859724"/>
          </a:xfrm>
          <a:prstGeom prst="rect">
            <a:avLst/>
          </a:prstGeom>
          <a:noFill/>
          <a:ln>
            <a:noFill/>
          </a:ln>
        </p:spPr>
      </p:pic>
      <p:pic>
        <p:nvPicPr>
          <p:cNvPr id="366" name="Google Shape;366;p29"/>
          <p:cNvPicPr preferRelativeResize="0"/>
          <p:nvPr/>
        </p:nvPicPr>
        <p:blipFill rotWithShape="1">
          <a:blip r:embed="rId5">
            <a:alphaModFix/>
          </a:blip>
          <a:srcRect b="0" l="0" r="0" t="0"/>
          <a:stretch/>
        </p:blipFill>
        <p:spPr>
          <a:xfrm>
            <a:off x="2846587" y="1769700"/>
            <a:ext cx="6498826" cy="3899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371" name="Shape 371"/>
        <p:cNvGrpSpPr/>
        <p:nvPr/>
      </p:nvGrpSpPr>
      <p:grpSpPr>
        <a:xfrm>
          <a:off x="0" y="0"/>
          <a:ext cx="0" cy="0"/>
          <a:chOff x="0" y="0"/>
          <a:chExt cx="0" cy="0"/>
        </a:xfrm>
      </p:grpSpPr>
      <p:sp>
        <p:nvSpPr>
          <p:cNvPr id="372" name="Google Shape;372;p30"/>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373" name="Google Shape;373;p30"/>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Card Management</a:t>
            </a:r>
            <a:endParaRPr/>
          </a:p>
        </p:txBody>
      </p:sp>
      <p:sp>
        <p:nvSpPr>
          <p:cNvPr id="374" name="Google Shape;374;p30"/>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sp>
        <p:nvSpPr>
          <p:cNvPr id="375" name="Google Shape;375;p30"/>
          <p:cNvSpPr/>
          <p:nvPr/>
        </p:nvSpPr>
        <p:spPr>
          <a:xfrm>
            <a:off x="812463" y="2145307"/>
            <a:ext cx="3374136" cy="497566"/>
          </a:xfrm>
          <a:prstGeom prst="rect">
            <a:avLst/>
          </a:prstGeom>
          <a:solidFill>
            <a:schemeClr val="lt1"/>
          </a:solidFill>
          <a:ln cap="flat" cmpd="sng" w="12700">
            <a:solidFill>
              <a:srgbClr val="5BEA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6" name="Google Shape;376;p30"/>
          <p:cNvSpPr/>
          <p:nvPr/>
        </p:nvSpPr>
        <p:spPr>
          <a:xfrm>
            <a:off x="799614" y="2145305"/>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7" name="Google Shape;377;p30"/>
          <p:cNvSpPr txBox="1"/>
          <p:nvPr/>
        </p:nvSpPr>
        <p:spPr>
          <a:xfrm>
            <a:off x="1663500" y="2216226"/>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Spend Limits</a:t>
            </a:r>
            <a:endParaRPr/>
          </a:p>
        </p:txBody>
      </p:sp>
      <p:pic>
        <p:nvPicPr>
          <p:cNvPr id="378" name="Google Shape;378;p30"/>
          <p:cNvPicPr preferRelativeResize="0"/>
          <p:nvPr/>
        </p:nvPicPr>
        <p:blipFill rotWithShape="1">
          <a:blip r:embed="rId3">
            <a:alphaModFix/>
          </a:blip>
          <a:srcRect b="0" l="0" r="0" t="0"/>
          <a:stretch/>
        </p:blipFill>
        <p:spPr>
          <a:xfrm flipH="1">
            <a:off x="1058294" y="2233731"/>
            <a:ext cx="334198" cy="334198"/>
          </a:xfrm>
          <a:prstGeom prst="rect">
            <a:avLst/>
          </a:prstGeom>
          <a:noFill/>
          <a:ln>
            <a:noFill/>
          </a:ln>
        </p:spPr>
      </p:pic>
      <p:sp>
        <p:nvSpPr>
          <p:cNvPr id="379" name="Google Shape;379;p30"/>
          <p:cNvSpPr/>
          <p:nvPr/>
        </p:nvSpPr>
        <p:spPr>
          <a:xfrm>
            <a:off x="808817" y="2846222"/>
            <a:ext cx="3374136" cy="497566"/>
          </a:xfrm>
          <a:prstGeom prst="rect">
            <a:avLst/>
          </a:prstGeom>
          <a:solidFill>
            <a:schemeClr val="lt1"/>
          </a:solidFill>
          <a:ln cap="flat" cmpd="sng" w="12700">
            <a:solidFill>
              <a:srgbClr val="5BEA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0" name="Google Shape;380;p30"/>
          <p:cNvSpPr/>
          <p:nvPr/>
        </p:nvSpPr>
        <p:spPr>
          <a:xfrm>
            <a:off x="795968" y="2846220"/>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1" name="Google Shape;381;p30"/>
          <p:cNvSpPr txBox="1"/>
          <p:nvPr/>
        </p:nvSpPr>
        <p:spPr>
          <a:xfrm>
            <a:off x="1659854" y="2917141"/>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Transaction Limits</a:t>
            </a:r>
            <a:endParaRPr/>
          </a:p>
        </p:txBody>
      </p:sp>
      <p:pic>
        <p:nvPicPr>
          <p:cNvPr id="382" name="Google Shape;382;p30"/>
          <p:cNvPicPr preferRelativeResize="0"/>
          <p:nvPr/>
        </p:nvPicPr>
        <p:blipFill rotWithShape="1">
          <a:blip r:embed="rId4">
            <a:alphaModFix/>
          </a:blip>
          <a:srcRect b="0" l="0" r="0" t="0"/>
          <a:stretch/>
        </p:blipFill>
        <p:spPr>
          <a:xfrm flipH="1">
            <a:off x="1054648" y="2934646"/>
            <a:ext cx="334198" cy="334198"/>
          </a:xfrm>
          <a:prstGeom prst="rect">
            <a:avLst/>
          </a:prstGeom>
          <a:noFill/>
          <a:ln>
            <a:noFill/>
          </a:ln>
        </p:spPr>
      </p:pic>
      <p:sp>
        <p:nvSpPr>
          <p:cNvPr id="383" name="Google Shape;383;p30"/>
          <p:cNvSpPr/>
          <p:nvPr/>
        </p:nvSpPr>
        <p:spPr>
          <a:xfrm>
            <a:off x="808817" y="3536920"/>
            <a:ext cx="3374136" cy="497566"/>
          </a:xfrm>
          <a:prstGeom prst="rect">
            <a:avLst/>
          </a:prstGeom>
          <a:solidFill>
            <a:schemeClr val="lt1"/>
          </a:solidFill>
          <a:ln cap="flat" cmpd="sng" w="12700">
            <a:solidFill>
              <a:srgbClr val="5BEA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4" name="Google Shape;384;p30"/>
          <p:cNvSpPr/>
          <p:nvPr/>
        </p:nvSpPr>
        <p:spPr>
          <a:xfrm>
            <a:off x="795968" y="3536918"/>
            <a:ext cx="831704" cy="5120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5" name="Google Shape;385;p30"/>
          <p:cNvSpPr txBox="1"/>
          <p:nvPr/>
        </p:nvSpPr>
        <p:spPr>
          <a:xfrm>
            <a:off x="1659854" y="3607839"/>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MCC Restrictions</a:t>
            </a:r>
            <a:endParaRPr/>
          </a:p>
        </p:txBody>
      </p:sp>
      <p:pic>
        <p:nvPicPr>
          <p:cNvPr id="386" name="Google Shape;386;p30"/>
          <p:cNvPicPr preferRelativeResize="0"/>
          <p:nvPr/>
        </p:nvPicPr>
        <p:blipFill rotWithShape="1">
          <a:blip r:embed="rId5">
            <a:alphaModFix/>
          </a:blip>
          <a:srcRect b="0" l="0" r="0" t="0"/>
          <a:stretch/>
        </p:blipFill>
        <p:spPr>
          <a:xfrm flipH="1">
            <a:off x="1054648" y="3625344"/>
            <a:ext cx="334198" cy="334198"/>
          </a:xfrm>
          <a:prstGeom prst="rect">
            <a:avLst/>
          </a:prstGeom>
          <a:noFill/>
          <a:ln>
            <a:noFill/>
          </a:ln>
        </p:spPr>
      </p:pic>
      <p:sp>
        <p:nvSpPr>
          <p:cNvPr id="387" name="Google Shape;387;p30"/>
          <p:cNvSpPr/>
          <p:nvPr/>
        </p:nvSpPr>
        <p:spPr>
          <a:xfrm>
            <a:off x="811947" y="4262660"/>
            <a:ext cx="3371006" cy="497566"/>
          </a:xfrm>
          <a:prstGeom prst="rect">
            <a:avLst/>
          </a:prstGeom>
          <a:solidFill>
            <a:schemeClr val="lt1"/>
          </a:solidFill>
          <a:ln cap="flat" cmpd="sng" w="12700">
            <a:solidFill>
              <a:srgbClr val="5BEA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8" name="Google Shape;388;p30"/>
          <p:cNvSpPr/>
          <p:nvPr/>
        </p:nvSpPr>
        <p:spPr>
          <a:xfrm>
            <a:off x="799098" y="4262658"/>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9" name="Google Shape;389;p30"/>
          <p:cNvSpPr txBox="1"/>
          <p:nvPr/>
        </p:nvSpPr>
        <p:spPr>
          <a:xfrm>
            <a:off x="1662984" y="4333579"/>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MID Restrictions</a:t>
            </a:r>
            <a:endParaRPr/>
          </a:p>
        </p:txBody>
      </p:sp>
      <p:pic>
        <p:nvPicPr>
          <p:cNvPr id="390" name="Google Shape;390;p30"/>
          <p:cNvPicPr preferRelativeResize="0"/>
          <p:nvPr/>
        </p:nvPicPr>
        <p:blipFill rotWithShape="1">
          <a:blip r:embed="rId6">
            <a:alphaModFix/>
          </a:blip>
          <a:srcRect b="0" l="0" r="0" t="0"/>
          <a:stretch/>
        </p:blipFill>
        <p:spPr>
          <a:xfrm flipH="1">
            <a:off x="996373" y="4295406"/>
            <a:ext cx="437120" cy="437120"/>
          </a:xfrm>
          <a:prstGeom prst="rect">
            <a:avLst/>
          </a:prstGeom>
          <a:noFill/>
          <a:ln>
            <a:noFill/>
          </a:ln>
        </p:spPr>
      </p:pic>
      <p:sp>
        <p:nvSpPr>
          <p:cNvPr id="391" name="Google Shape;391;p30"/>
          <p:cNvSpPr/>
          <p:nvPr/>
        </p:nvSpPr>
        <p:spPr>
          <a:xfrm>
            <a:off x="821666" y="4991583"/>
            <a:ext cx="3371006" cy="497566"/>
          </a:xfrm>
          <a:prstGeom prst="rect">
            <a:avLst/>
          </a:prstGeom>
          <a:solidFill>
            <a:schemeClr val="lt1"/>
          </a:solidFill>
          <a:ln cap="flat" cmpd="sng" w="12700">
            <a:solidFill>
              <a:srgbClr val="5BEA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2" name="Google Shape;392;p30"/>
          <p:cNvSpPr/>
          <p:nvPr/>
        </p:nvSpPr>
        <p:spPr>
          <a:xfrm>
            <a:off x="808817" y="4991581"/>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3" name="Google Shape;393;p30"/>
          <p:cNvSpPr txBox="1"/>
          <p:nvPr/>
        </p:nvSpPr>
        <p:spPr>
          <a:xfrm>
            <a:off x="1672703" y="5062502"/>
            <a:ext cx="2535306" cy="35170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Geographical Restrictions</a:t>
            </a:r>
            <a:endParaRPr/>
          </a:p>
        </p:txBody>
      </p:sp>
      <p:pic>
        <p:nvPicPr>
          <p:cNvPr id="394" name="Google Shape;394;p30"/>
          <p:cNvPicPr preferRelativeResize="0"/>
          <p:nvPr/>
        </p:nvPicPr>
        <p:blipFill rotWithShape="1">
          <a:blip r:embed="rId7">
            <a:alphaModFix/>
          </a:blip>
          <a:srcRect b="0" l="0" r="0" t="0"/>
          <a:stretch/>
        </p:blipFill>
        <p:spPr>
          <a:xfrm flipH="1">
            <a:off x="1067497" y="5080007"/>
            <a:ext cx="334198" cy="334198"/>
          </a:xfrm>
          <a:prstGeom prst="rect">
            <a:avLst/>
          </a:prstGeom>
          <a:noFill/>
          <a:ln>
            <a:noFill/>
          </a:ln>
        </p:spPr>
      </p:pic>
      <p:sp>
        <p:nvSpPr>
          <p:cNvPr id="395" name="Google Shape;395;p30"/>
          <p:cNvSpPr/>
          <p:nvPr/>
        </p:nvSpPr>
        <p:spPr>
          <a:xfrm>
            <a:off x="821666" y="5697538"/>
            <a:ext cx="3371006" cy="497566"/>
          </a:xfrm>
          <a:prstGeom prst="rect">
            <a:avLst/>
          </a:prstGeom>
          <a:solidFill>
            <a:schemeClr val="lt1"/>
          </a:solidFill>
          <a:ln cap="flat" cmpd="sng" w="12700">
            <a:solidFill>
              <a:srgbClr val="5BEA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6" name="Google Shape;396;p30"/>
          <p:cNvSpPr/>
          <p:nvPr/>
        </p:nvSpPr>
        <p:spPr>
          <a:xfrm>
            <a:off x="808817" y="5697536"/>
            <a:ext cx="831704" cy="5120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7" name="Google Shape;397;p30"/>
          <p:cNvSpPr txBox="1"/>
          <p:nvPr/>
        </p:nvSpPr>
        <p:spPr>
          <a:xfrm>
            <a:off x="1672703" y="5768457"/>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Channel Restrictions</a:t>
            </a:r>
            <a:endParaRPr/>
          </a:p>
        </p:txBody>
      </p:sp>
      <p:pic>
        <p:nvPicPr>
          <p:cNvPr id="398" name="Google Shape;398;p30"/>
          <p:cNvPicPr preferRelativeResize="0"/>
          <p:nvPr/>
        </p:nvPicPr>
        <p:blipFill rotWithShape="1">
          <a:blip r:embed="rId8">
            <a:alphaModFix/>
          </a:blip>
          <a:srcRect b="0" l="0" r="0" t="0"/>
          <a:stretch/>
        </p:blipFill>
        <p:spPr>
          <a:xfrm flipH="1">
            <a:off x="1057570" y="5788940"/>
            <a:ext cx="334198" cy="334198"/>
          </a:xfrm>
          <a:prstGeom prst="rect">
            <a:avLst/>
          </a:prstGeom>
          <a:noFill/>
          <a:ln>
            <a:noFill/>
          </a:ln>
        </p:spPr>
      </p:pic>
      <p:pic>
        <p:nvPicPr>
          <p:cNvPr descr="Icon&#10;&#10;Description automatically generated" id="399" name="Google Shape;399;p30"/>
          <p:cNvPicPr preferRelativeResize="0"/>
          <p:nvPr/>
        </p:nvPicPr>
        <p:blipFill rotWithShape="1">
          <a:blip r:embed="rId9">
            <a:alphaModFix/>
          </a:blip>
          <a:srcRect b="0" l="0" r="0" t="0"/>
          <a:stretch/>
        </p:blipFill>
        <p:spPr>
          <a:xfrm>
            <a:off x="11322579" y="6057434"/>
            <a:ext cx="606853" cy="606853"/>
          </a:xfrm>
          <a:prstGeom prst="rect">
            <a:avLst/>
          </a:prstGeom>
          <a:noFill/>
          <a:ln>
            <a:noFill/>
          </a:ln>
        </p:spPr>
      </p:pic>
      <p:pic>
        <p:nvPicPr>
          <p:cNvPr id="400" name="Google Shape;400;p30"/>
          <p:cNvPicPr preferRelativeResize="0"/>
          <p:nvPr/>
        </p:nvPicPr>
        <p:blipFill>
          <a:blip r:embed="rId10">
            <a:alphaModFix/>
          </a:blip>
          <a:stretch>
            <a:fillRect/>
          </a:stretch>
        </p:blipFill>
        <p:spPr>
          <a:xfrm>
            <a:off x="6771875" y="292350"/>
            <a:ext cx="3317375" cy="6273300"/>
          </a:xfrm>
          <a:prstGeom prst="rect">
            <a:avLst/>
          </a:prstGeom>
          <a:noFill/>
          <a:ln>
            <a:noFill/>
          </a:ln>
          <a:effectLst>
            <a:outerShdw blurRad="214313" rotWithShape="0" algn="bl" dir="2640000" dist="142875">
              <a:srgbClr val="A5A5A5">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1"/>
          <p:cNvSpPr/>
          <p:nvPr/>
        </p:nvSpPr>
        <p:spPr>
          <a:xfrm>
            <a:off x="3245300" y="4550783"/>
            <a:ext cx="2003700" cy="10101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406" name="Google Shape;406;p31"/>
          <p:cNvSpPr/>
          <p:nvPr/>
        </p:nvSpPr>
        <p:spPr>
          <a:xfrm>
            <a:off x="577000" y="2037829"/>
            <a:ext cx="4885600" cy="1400800"/>
          </a:xfrm>
          <a:prstGeom prst="roundRect">
            <a:avLst>
              <a:gd fmla="val 5948" name="adj"/>
            </a:avLst>
          </a:prstGeom>
          <a:solidFill>
            <a:srgbClr val="32303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67" u="none" cap="none" strike="noStrike">
              <a:solidFill>
                <a:srgbClr val="000000"/>
              </a:solidFill>
              <a:latin typeface="Helvetica Neue"/>
              <a:ea typeface="Helvetica Neue"/>
              <a:cs typeface="Helvetica Neue"/>
              <a:sym typeface="Helvetica Neue"/>
            </a:endParaRPr>
          </a:p>
        </p:txBody>
      </p:sp>
      <p:sp>
        <p:nvSpPr>
          <p:cNvPr id="407" name="Google Shape;407;p31"/>
          <p:cNvSpPr/>
          <p:nvPr/>
        </p:nvSpPr>
        <p:spPr>
          <a:xfrm>
            <a:off x="576749" y="3682214"/>
            <a:ext cx="4886100" cy="2156400"/>
          </a:xfrm>
          <a:prstGeom prst="roundRect">
            <a:avLst>
              <a:gd fmla="val 5948" name="adj"/>
            </a:avLst>
          </a:prstGeom>
          <a:noFill/>
          <a:ln cap="flat" cmpd="sng" w="28575">
            <a:solidFill>
              <a:srgbClr val="0B988D"/>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67" u="none" cap="none" strike="noStrike">
              <a:solidFill>
                <a:srgbClr val="000000"/>
              </a:solidFill>
              <a:latin typeface="Helvetica Neue"/>
              <a:ea typeface="Helvetica Neue"/>
              <a:cs typeface="Helvetica Neue"/>
              <a:sym typeface="Helvetica Neue"/>
            </a:endParaRPr>
          </a:p>
        </p:txBody>
      </p:sp>
      <p:pic>
        <p:nvPicPr>
          <p:cNvPr id="408" name="Google Shape;408;p31"/>
          <p:cNvPicPr preferRelativeResize="0"/>
          <p:nvPr/>
        </p:nvPicPr>
        <p:blipFill rotWithShape="1">
          <a:blip r:embed="rId3">
            <a:alphaModFix/>
          </a:blip>
          <a:srcRect b="0" l="0" r="0" t="0"/>
          <a:stretch/>
        </p:blipFill>
        <p:spPr>
          <a:xfrm>
            <a:off x="11097633" y="162133"/>
            <a:ext cx="916035" cy="916035"/>
          </a:xfrm>
          <a:prstGeom prst="rect">
            <a:avLst/>
          </a:prstGeom>
          <a:noFill/>
          <a:ln>
            <a:noFill/>
          </a:ln>
        </p:spPr>
      </p:pic>
      <p:sp>
        <p:nvSpPr>
          <p:cNvPr id="409" name="Google Shape;409;p31"/>
          <p:cNvSpPr txBox="1"/>
          <p:nvPr/>
        </p:nvSpPr>
        <p:spPr>
          <a:xfrm>
            <a:off x="529533" y="695067"/>
            <a:ext cx="10450000" cy="552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1" i="0" lang="en-US" sz="3200" u="none" cap="none" strike="noStrike">
                <a:solidFill>
                  <a:schemeClr val="lt1"/>
                </a:solidFill>
                <a:latin typeface="Poppins SemiBold"/>
                <a:ea typeface="Poppins SemiBold"/>
                <a:cs typeface="Poppins SemiBold"/>
                <a:sym typeface="Poppins SemiBold"/>
              </a:rPr>
              <a:t>Business Model</a:t>
            </a:r>
            <a:endParaRPr b="1" i="0" sz="3200" u="none" cap="none" strike="noStrike">
              <a:solidFill>
                <a:schemeClr val="lt1"/>
              </a:solidFill>
              <a:latin typeface="Poppins SemiBold"/>
              <a:ea typeface="Poppins SemiBold"/>
              <a:cs typeface="Poppins SemiBold"/>
              <a:sym typeface="Poppins SemiBold"/>
            </a:endParaRPr>
          </a:p>
        </p:txBody>
      </p:sp>
      <p:sp>
        <p:nvSpPr>
          <p:cNvPr id="410" name="Google Shape;410;p31"/>
          <p:cNvSpPr txBox="1"/>
          <p:nvPr/>
        </p:nvSpPr>
        <p:spPr>
          <a:xfrm>
            <a:off x="577633" y="2357267"/>
            <a:ext cx="4885600" cy="642400"/>
          </a:xfrm>
          <a:prstGeom prst="rect">
            <a:avLst/>
          </a:prstGeom>
          <a:noFill/>
          <a:ln>
            <a:noFill/>
          </a:ln>
        </p:spPr>
        <p:txBody>
          <a:bodyPr anchorCtr="0" anchor="t" bIns="25400" lIns="25400" spcFirstLastPara="1" rIns="25400" wrap="square" tIns="25400">
            <a:noAutofit/>
          </a:bodyPr>
          <a:lstStyle/>
          <a:p>
            <a:pPr indent="0" lvl="0" marL="0" marR="0" rtl="0" algn="ctr">
              <a:lnSpc>
                <a:spcPct val="115000"/>
              </a:lnSpc>
              <a:spcBef>
                <a:spcPts val="0"/>
              </a:spcBef>
              <a:spcAft>
                <a:spcPts val="0"/>
              </a:spcAft>
              <a:buNone/>
            </a:pPr>
            <a:r>
              <a:rPr b="0" i="0" lang="en-US" sz="1467" u="none" cap="none" strike="noStrike">
                <a:solidFill>
                  <a:srgbClr val="F3F6F3"/>
                </a:solidFill>
                <a:latin typeface="DM Sans"/>
                <a:ea typeface="DM Sans"/>
                <a:cs typeface="DM Sans"/>
                <a:sym typeface="DM Sans"/>
              </a:rPr>
              <a:t>Share of Interchange (% of customer spend)</a:t>
            </a:r>
            <a:endParaRPr b="0" i="0" sz="1467" u="none" cap="none" strike="noStrike">
              <a:solidFill>
                <a:srgbClr val="F3F6F3"/>
              </a:solidFill>
              <a:latin typeface="DM Sans"/>
              <a:ea typeface="DM Sans"/>
              <a:cs typeface="DM Sans"/>
              <a:sym typeface="DM Sans"/>
            </a:endParaRPr>
          </a:p>
          <a:p>
            <a:pPr indent="0" lvl="0" marL="0" marR="0" rtl="0" algn="ctr">
              <a:lnSpc>
                <a:spcPct val="115000"/>
              </a:lnSpc>
              <a:spcBef>
                <a:spcPts val="0"/>
              </a:spcBef>
              <a:spcAft>
                <a:spcPts val="0"/>
              </a:spcAft>
              <a:buNone/>
            </a:pPr>
            <a:r>
              <a:t/>
            </a:r>
            <a:endParaRPr b="1" i="0" sz="133" u="none" cap="none" strike="noStrike">
              <a:solidFill>
                <a:srgbClr val="0B988D"/>
              </a:solidFill>
              <a:latin typeface="DM Sans"/>
              <a:ea typeface="DM Sans"/>
              <a:cs typeface="DM Sans"/>
              <a:sym typeface="DM Sans"/>
            </a:endParaRPr>
          </a:p>
          <a:p>
            <a:pPr indent="0" lvl="0" marL="0" marR="0" rtl="0" algn="ctr">
              <a:lnSpc>
                <a:spcPct val="115000"/>
              </a:lnSpc>
              <a:spcBef>
                <a:spcPts val="0"/>
              </a:spcBef>
              <a:spcAft>
                <a:spcPts val="0"/>
              </a:spcAft>
              <a:buNone/>
            </a:pPr>
            <a:r>
              <a:rPr b="1" i="0" lang="en-US" sz="1867" u="none" cap="none" strike="noStrike">
                <a:solidFill>
                  <a:srgbClr val="0B988D"/>
                </a:solidFill>
                <a:latin typeface="DM Sans"/>
                <a:ea typeface="DM Sans"/>
                <a:cs typeface="DM Sans"/>
                <a:sym typeface="DM Sans"/>
              </a:rPr>
              <a:t>Up to 2.65% interchange on </a:t>
            </a:r>
            <a:endParaRPr b="1" i="0" sz="1867" u="none" cap="none" strike="noStrike">
              <a:solidFill>
                <a:srgbClr val="0B988D"/>
              </a:solidFill>
              <a:latin typeface="DM Sans"/>
              <a:ea typeface="DM Sans"/>
              <a:cs typeface="DM Sans"/>
              <a:sym typeface="DM Sans"/>
            </a:endParaRPr>
          </a:p>
          <a:p>
            <a:pPr indent="0" lvl="0" marL="0" marR="0" rtl="0" algn="ctr">
              <a:lnSpc>
                <a:spcPct val="115000"/>
              </a:lnSpc>
              <a:spcBef>
                <a:spcPts val="0"/>
              </a:spcBef>
              <a:spcAft>
                <a:spcPts val="0"/>
              </a:spcAft>
              <a:buNone/>
            </a:pPr>
            <a:r>
              <a:rPr b="1" i="0" lang="en-US" sz="1867" u="none" cap="none" strike="noStrike">
                <a:solidFill>
                  <a:srgbClr val="0B988D"/>
                </a:solidFill>
                <a:latin typeface="DM Sans"/>
                <a:ea typeface="DM Sans"/>
                <a:cs typeface="DM Sans"/>
                <a:sym typeface="DM Sans"/>
              </a:rPr>
              <a:t>commercial cards</a:t>
            </a:r>
            <a:endParaRPr b="1" i="0" sz="1867" u="none" cap="none" strike="noStrike">
              <a:solidFill>
                <a:srgbClr val="0B988D"/>
              </a:solidFill>
              <a:latin typeface="DM Sans"/>
              <a:ea typeface="DM Sans"/>
              <a:cs typeface="DM Sans"/>
              <a:sym typeface="DM Sans"/>
            </a:endParaRPr>
          </a:p>
        </p:txBody>
      </p:sp>
      <p:sp>
        <p:nvSpPr>
          <p:cNvPr id="411" name="Google Shape;411;p31"/>
          <p:cNvSpPr/>
          <p:nvPr/>
        </p:nvSpPr>
        <p:spPr>
          <a:xfrm>
            <a:off x="577017" y="1602433"/>
            <a:ext cx="4886280" cy="642528"/>
          </a:xfrm>
          <a:custGeom>
            <a:rect b="b" l="l" r="r" t="t"/>
            <a:pathLst>
              <a:path extrusionOk="0" h="21600" w="21600">
                <a:moveTo>
                  <a:pt x="1703" y="0"/>
                </a:moveTo>
                <a:cubicBezTo>
                  <a:pt x="1453" y="0"/>
                  <a:pt x="1253" y="0"/>
                  <a:pt x="1091" y="32"/>
                </a:cubicBezTo>
                <a:cubicBezTo>
                  <a:pt x="928" y="63"/>
                  <a:pt x="803" y="124"/>
                  <a:pt x="703" y="247"/>
                </a:cubicBezTo>
                <a:cubicBezTo>
                  <a:pt x="559" y="401"/>
                  <a:pt x="430" y="645"/>
                  <a:pt x="324" y="956"/>
                </a:cubicBezTo>
                <a:cubicBezTo>
                  <a:pt x="218" y="1267"/>
                  <a:pt x="135" y="1645"/>
                  <a:pt x="82" y="2068"/>
                </a:cubicBezTo>
                <a:cubicBezTo>
                  <a:pt x="41" y="2361"/>
                  <a:pt x="20" y="2727"/>
                  <a:pt x="10" y="3202"/>
                </a:cubicBezTo>
                <a:cubicBezTo>
                  <a:pt x="0" y="3677"/>
                  <a:pt x="0" y="4263"/>
                  <a:pt x="0" y="4996"/>
                </a:cubicBezTo>
                <a:lnTo>
                  <a:pt x="0" y="21600"/>
                </a:lnTo>
                <a:lnTo>
                  <a:pt x="21600" y="21600"/>
                </a:lnTo>
                <a:lnTo>
                  <a:pt x="21600" y="4996"/>
                </a:lnTo>
                <a:cubicBezTo>
                  <a:pt x="21600" y="4263"/>
                  <a:pt x="21600" y="3677"/>
                  <a:pt x="21589" y="3202"/>
                </a:cubicBezTo>
                <a:cubicBezTo>
                  <a:pt x="21579" y="2727"/>
                  <a:pt x="21558" y="2361"/>
                  <a:pt x="21516" y="2068"/>
                </a:cubicBezTo>
                <a:cubicBezTo>
                  <a:pt x="21463" y="1645"/>
                  <a:pt x="21380" y="1267"/>
                  <a:pt x="21274" y="956"/>
                </a:cubicBezTo>
                <a:cubicBezTo>
                  <a:pt x="21168" y="645"/>
                  <a:pt x="21039" y="401"/>
                  <a:pt x="20895" y="247"/>
                </a:cubicBezTo>
                <a:cubicBezTo>
                  <a:pt x="20795" y="124"/>
                  <a:pt x="20670" y="63"/>
                  <a:pt x="20508" y="32"/>
                </a:cubicBezTo>
                <a:cubicBezTo>
                  <a:pt x="20345" y="0"/>
                  <a:pt x="20145" y="0"/>
                  <a:pt x="19895" y="0"/>
                </a:cubicBezTo>
                <a:lnTo>
                  <a:pt x="1703" y="0"/>
                </a:lnTo>
                <a:close/>
              </a:path>
            </a:pathLst>
          </a:custGeom>
          <a:solidFill>
            <a:srgbClr val="0B988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t/>
            </a:r>
            <a:endParaRPr b="1" i="0" sz="1467" u="none" cap="none" strike="noStrike">
              <a:solidFill>
                <a:srgbClr val="000000"/>
              </a:solidFill>
              <a:latin typeface="Helvetica Neue"/>
              <a:ea typeface="Helvetica Neue"/>
              <a:cs typeface="Helvetica Neue"/>
              <a:sym typeface="Helvetica Neue"/>
            </a:endParaRPr>
          </a:p>
        </p:txBody>
      </p:sp>
      <p:sp>
        <p:nvSpPr>
          <p:cNvPr id="412" name="Google Shape;412;p31"/>
          <p:cNvSpPr txBox="1"/>
          <p:nvPr/>
        </p:nvSpPr>
        <p:spPr>
          <a:xfrm>
            <a:off x="577649" y="1704996"/>
            <a:ext cx="4885600" cy="4040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1" i="0" lang="en-US" sz="2000" u="none" cap="none" strike="noStrike">
                <a:solidFill>
                  <a:srgbClr val="F3F2EF"/>
                </a:solidFill>
                <a:latin typeface="Montserrat"/>
                <a:ea typeface="Montserrat"/>
                <a:cs typeface="Montserrat"/>
                <a:sym typeface="Montserrat"/>
              </a:rPr>
              <a:t>SME Customers</a:t>
            </a:r>
            <a:endParaRPr b="1" i="0" sz="2000" u="none" cap="none" strike="noStrike">
              <a:solidFill>
                <a:srgbClr val="F3F2EF"/>
              </a:solidFill>
              <a:latin typeface="Montserrat"/>
              <a:ea typeface="Montserrat"/>
              <a:cs typeface="Montserrat"/>
              <a:sym typeface="Montserrat"/>
            </a:endParaRPr>
          </a:p>
        </p:txBody>
      </p:sp>
      <p:sp>
        <p:nvSpPr>
          <p:cNvPr id="413" name="Google Shape;413;p31"/>
          <p:cNvSpPr txBox="1"/>
          <p:nvPr/>
        </p:nvSpPr>
        <p:spPr>
          <a:xfrm>
            <a:off x="3245300" y="4611001"/>
            <a:ext cx="2003700" cy="9159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0" i="0" lang="en-US" sz="1300" u="none" cap="none" strike="noStrike">
                <a:solidFill>
                  <a:srgbClr val="F3F2EF"/>
                </a:solidFill>
                <a:latin typeface="DM Sans"/>
                <a:ea typeface="DM Sans"/>
                <a:cs typeface="DM Sans"/>
                <a:sym typeface="DM Sans"/>
              </a:rPr>
              <a:t>Annual revenue </a:t>
            </a:r>
            <a:endParaRPr b="0" i="0" sz="1300" u="none" cap="none" strike="noStrike">
              <a:solidFill>
                <a:srgbClr val="F3F2EF"/>
              </a:solidFill>
              <a:latin typeface="DM Sans"/>
              <a:ea typeface="DM Sans"/>
              <a:cs typeface="DM Sans"/>
              <a:sym typeface="DM Sans"/>
            </a:endParaRPr>
          </a:p>
          <a:p>
            <a:pPr indent="0" lvl="0" marL="0" marR="0" rtl="0" algn="ctr">
              <a:lnSpc>
                <a:spcPct val="100000"/>
              </a:lnSpc>
              <a:spcBef>
                <a:spcPts val="0"/>
              </a:spcBef>
              <a:spcAft>
                <a:spcPts val="0"/>
              </a:spcAft>
              <a:buNone/>
            </a:pPr>
            <a:r>
              <a:rPr b="0" i="0" lang="en-US" sz="1300" u="none" cap="none" strike="noStrike">
                <a:solidFill>
                  <a:srgbClr val="F3F2EF"/>
                </a:solidFill>
                <a:latin typeface="DM Sans"/>
                <a:ea typeface="DM Sans"/>
                <a:cs typeface="DM Sans"/>
                <a:sym typeface="DM Sans"/>
              </a:rPr>
              <a:t>@ 10,000 SME customers</a:t>
            </a:r>
            <a:endParaRPr b="0" i="0" sz="1300" u="none" cap="none" strike="noStrike">
              <a:solidFill>
                <a:srgbClr val="F3F2EF"/>
              </a:solidFill>
              <a:latin typeface="DM Sans"/>
              <a:ea typeface="DM Sans"/>
              <a:cs typeface="DM Sans"/>
              <a:sym typeface="DM Sans"/>
            </a:endParaRPr>
          </a:p>
          <a:p>
            <a:pPr indent="0" lvl="0" marL="0" marR="0" rtl="0" algn="ctr">
              <a:lnSpc>
                <a:spcPct val="100000"/>
              </a:lnSpc>
              <a:spcBef>
                <a:spcPts val="0"/>
              </a:spcBef>
              <a:spcAft>
                <a:spcPts val="0"/>
              </a:spcAft>
              <a:buNone/>
            </a:pPr>
            <a:r>
              <a:rPr b="1" i="0" lang="en-US" sz="1300" u="none" cap="none" strike="noStrike">
                <a:solidFill>
                  <a:srgbClr val="F3F2EF"/>
                </a:solidFill>
                <a:latin typeface="DM Sans"/>
                <a:ea typeface="DM Sans"/>
                <a:cs typeface="DM Sans"/>
                <a:sym typeface="DM Sans"/>
              </a:rPr>
              <a:t>$</a:t>
            </a:r>
            <a:r>
              <a:rPr b="1" lang="en-US" sz="1300">
                <a:solidFill>
                  <a:srgbClr val="F3F2EF"/>
                </a:solidFill>
                <a:latin typeface="DM Sans"/>
                <a:ea typeface="DM Sans"/>
                <a:cs typeface="DM Sans"/>
                <a:sym typeface="DM Sans"/>
              </a:rPr>
              <a:t>68,400,000</a:t>
            </a:r>
            <a:endParaRPr b="1" i="0" sz="1300" u="none" cap="none" strike="noStrike">
              <a:solidFill>
                <a:srgbClr val="F3F2EF"/>
              </a:solidFill>
              <a:latin typeface="DM Sans"/>
              <a:ea typeface="DM Sans"/>
              <a:cs typeface="DM Sans"/>
              <a:sym typeface="DM Sans"/>
            </a:endParaRPr>
          </a:p>
        </p:txBody>
      </p:sp>
      <p:sp>
        <p:nvSpPr>
          <p:cNvPr id="414" name="Google Shape;414;p31"/>
          <p:cNvSpPr txBox="1"/>
          <p:nvPr/>
        </p:nvSpPr>
        <p:spPr>
          <a:xfrm>
            <a:off x="9413659" y="-395880"/>
            <a:ext cx="1428000" cy="251600"/>
          </a:xfrm>
          <a:prstGeom prst="rect">
            <a:avLst/>
          </a:prstGeom>
          <a:noFill/>
          <a:ln>
            <a:noFill/>
          </a:ln>
        </p:spPr>
        <p:txBody>
          <a:bodyPr anchorCtr="0" anchor="t" bIns="25400" lIns="25400" spcFirstLastPara="1" rIns="25400" wrap="square" tIns="25400">
            <a:noAutofit/>
          </a:bodyPr>
          <a:lstStyle/>
          <a:p>
            <a:pPr indent="0" lvl="0" marL="0" marR="0" rtl="0" algn="ctr">
              <a:lnSpc>
                <a:spcPct val="100000"/>
              </a:lnSpc>
              <a:spcBef>
                <a:spcPts val="0"/>
              </a:spcBef>
              <a:spcAft>
                <a:spcPts val="0"/>
              </a:spcAft>
              <a:buNone/>
            </a:pPr>
            <a:r>
              <a:rPr b="1" i="0" lang="en-US" sz="1067" u="none" cap="none" strike="noStrike">
                <a:solidFill>
                  <a:srgbClr val="10292C"/>
                </a:solidFill>
                <a:latin typeface="Montserrat"/>
                <a:ea typeface="Montserrat"/>
                <a:cs typeface="Montserrat"/>
                <a:sym typeface="Montserrat"/>
              </a:rPr>
              <a:t>$52 USD</a:t>
            </a:r>
            <a:endParaRPr b="1" i="0" sz="400" u="none" cap="none" strike="noStrike">
              <a:solidFill>
                <a:srgbClr val="10292C"/>
              </a:solidFill>
              <a:latin typeface="Montserrat"/>
              <a:ea typeface="Montserrat"/>
              <a:cs typeface="Montserrat"/>
              <a:sym typeface="Montserrat"/>
            </a:endParaRPr>
          </a:p>
        </p:txBody>
      </p:sp>
      <p:sp>
        <p:nvSpPr>
          <p:cNvPr id="415" name="Google Shape;415;p31"/>
          <p:cNvSpPr txBox="1"/>
          <p:nvPr/>
        </p:nvSpPr>
        <p:spPr>
          <a:xfrm>
            <a:off x="769815" y="3791497"/>
            <a:ext cx="4479300" cy="864000"/>
          </a:xfrm>
          <a:prstGeom prst="rect">
            <a:avLst/>
          </a:prstGeom>
          <a:noFill/>
          <a:ln>
            <a:noFill/>
          </a:ln>
        </p:spPr>
        <p:txBody>
          <a:bodyPr anchorCtr="0" anchor="t" bIns="25400" lIns="25400" spcFirstLastPara="1" rIns="25400" wrap="square" tIns="25400">
            <a:noAutofit/>
          </a:bodyPr>
          <a:lstStyle/>
          <a:p>
            <a:pPr indent="0" lvl="0" marL="0" marR="0" rtl="0" algn="ctr">
              <a:lnSpc>
                <a:spcPct val="150000"/>
              </a:lnSpc>
              <a:spcBef>
                <a:spcPts val="0"/>
              </a:spcBef>
              <a:spcAft>
                <a:spcPts val="0"/>
              </a:spcAft>
              <a:buNone/>
            </a:pPr>
            <a:r>
              <a:rPr b="1" i="0" lang="en-US" sz="1850" u="none" cap="none" strike="noStrike">
                <a:solidFill>
                  <a:srgbClr val="F3F6F3"/>
                </a:solidFill>
                <a:latin typeface="DM Sans"/>
                <a:ea typeface="DM Sans"/>
                <a:cs typeface="DM Sans"/>
                <a:sym typeface="DM Sans"/>
              </a:rPr>
              <a:t>Working Example</a:t>
            </a:r>
            <a:endParaRPr b="1" i="0" sz="1850" u="none" cap="none" strike="noStrike">
              <a:solidFill>
                <a:srgbClr val="F3F6F3"/>
              </a:solidFill>
              <a:latin typeface="DM Sans"/>
              <a:ea typeface="DM Sans"/>
              <a:cs typeface="DM Sans"/>
              <a:sym typeface="DM Sans"/>
            </a:endParaRPr>
          </a:p>
          <a:p>
            <a:pPr indent="0" lvl="0" marL="0" marR="0" rtl="0" algn="ctr">
              <a:lnSpc>
                <a:spcPct val="150000"/>
              </a:lnSpc>
              <a:spcBef>
                <a:spcPts val="0"/>
              </a:spcBef>
              <a:spcAft>
                <a:spcPts val="0"/>
              </a:spcAft>
              <a:buNone/>
            </a:pPr>
            <a:r>
              <a:rPr b="0" i="0" lang="en-US" sz="1150" u="none" cap="none" strike="noStrike">
                <a:solidFill>
                  <a:srgbClr val="F3F6F3"/>
                </a:solidFill>
                <a:latin typeface="DM Sans"/>
                <a:ea typeface="DM Sans"/>
                <a:cs typeface="DM Sans"/>
                <a:sym typeface="DM Sans"/>
              </a:rPr>
              <a:t>1 Customer  |  10 Cards Issued  |  $36,000 Annual Spend per Card</a:t>
            </a:r>
            <a:endParaRPr b="0" i="0" sz="1150" u="none" cap="none" strike="noStrike">
              <a:solidFill>
                <a:srgbClr val="F3F6F3"/>
              </a:solidFill>
              <a:latin typeface="DM Sans"/>
              <a:ea typeface="DM Sans"/>
              <a:cs typeface="DM Sans"/>
              <a:sym typeface="DM Sans"/>
            </a:endParaRPr>
          </a:p>
        </p:txBody>
      </p:sp>
      <p:sp>
        <p:nvSpPr>
          <p:cNvPr id="416" name="Google Shape;416;p31"/>
          <p:cNvSpPr txBox="1"/>
          <p:nvPr/>
        </p:nvSpPr>
        <p:spPr>
          <a:xfrm>
            <a:off x="769825" y="4576970"/>
            <a:ext cx="2550300" cy="1010100"/>
          </a:xfrm>
          <a:prstGeom prst="rect">
            <a:avLst/>
          </a:prstGeom>
          <a:noFill/>
          <a:ln>
            <a:noFill/>
          </a:ln>
        </p:spPr>
        <p:txBody>
          <a:bodyPr anchorCtr="0" anchor="t" bIns="25400" lIns="25400" spcFirstLastPara="1" rIns="25400" wrap="square" tIns="25400">
            <a:noAutofit/>
          </a:bodyPr>
          <a:lstStyle/>
          <a:p>
            <a:pPr indent="0" lvl="0" marL="0" marR="0" rtl="0" algn="l">
              <a:lnSpc>
                <a:spcPct val="100000"/>
              </a:lnSpc>
              <a:spcBef>
                <a:spcPts val="0"/>
              </a:spcBef>
              <a:spcAft>
                <a:spcPts val="0"/>
              </a:spcAft>
              <a:buNone/>
            </a:pPr>
            <a:r>
              <a:rPr b="1" i="0" lang="en-US" sz="1533" u="none" cap="none" strike="noStrike">
                <a:solidFill>
                  <a:srgbClr val="0B988D"/>
                </a:solidFill>
                <a:latin typeface="DM Sans"/>
                <a:ea typeface="DM Sans"/>
                <a:cs typeface="DM Sans"/>
                <a:sym typeface="DM Sans"/>
              </a:rPr>
              <a:t>$360,000</a:t>
            </a:r>
            <a:r>
              <a:rPr b="0" i="0" lang="en-US" sz="1267" u="none" cap="none" strike="noStrike">
                <a:solidFill>
                  <a:srgbClr val="F3F6F3"/>
                </a:solidFill>
                <a:latin typeface="DM Sans"/>
                <a:ea typeface="DM Sans"/>
                <a:cs typeface="DM Sans"/>
                <a:sym typeface="DM Sans"/>
              </a:rPr>
              <a:t> annual spend</a:t>
            </a:r>
            <a:endParaRPr b="0" i="0" sz="1267" u="none" cap="none" strike="noStrike">
              <a:solidFill>
                <a:srgbClr val="F3F6F3"/>
              </a:solidFill>
              <a:latin typeface="DM Sans"/>
              <a:ea typeface="DM Sans"/>
              <a:cs typeface="DM Sans"/>
              <a:sym typeface="DM Sans"/>
            </a:endParaRPr>
          </a:p>
          <a:p>
            <a:pPr indent="0" lvl="0" marL="0" marR="0" rtl="0" algn="l">
              <a:lnSpc>
                <a:spcPct val="100000"/>
              </a:lnSpc>
              <a:spcBef>
                <a:spcPts val="0"/>
              </a:spcBef>
              <a:spcAft>
                <a:spcPts val="0"/>
              </a:spcAft>
              <a:buNone/>
            </a:pPr>
            <a:r>
              <a:rPr b="1" i="0" lang="en-US" sz="1533" u="none" cap="none" strike="noStrike">
                <a:solidFill>
                  <a:srgbClr val="0B988D"/>
                </a:solidFill>
                <a:latin typeface="DM Sans"/>
                <a:ea typeface="DM Sans"/>
                <a:cs typeface="DM Sans"/>
                <a:sym typeface="DM Sans"/>
              </a:rPr>
              <a:t>x 2.</a:t>
            </a:r>
            <a:r>
              <a:rPr b="1" lang="en-US" sz="1533">
                <a:solidFill>
                  <a:srgbClr val="0B988D"/>
                </a:solidFill>
                <a:latin typeface="DM Sans"/>
                <a:ea typeface="DM Sans"/>
                <a:cs typeface="DM Sans"/>
                <a:sym typeface="DM Sans"/>
              </a:rPr>
              <a:t>40</a:t>
            </a:r>
            <a:r>
              <a:rPr b="1" i="0" lang="en-US" sz="1533" u="none" cap="none" strike="noStrike">
                <a:solidFill>
                  <a:srgbClr val="0B988D"/>
                </a:solidFill>
                <a:latin typeface="DM Sans"/>
                <a:ea typeface="DM Sans"/>
                <a:cs typeface="DM Sans"/>
                <a:sym typeface="DM Sans"/>
              </a:rPr>
              <a:t>%</a:t>
            </a:r>
            <a:r>
              <a:rPr b="0" i="0" lang="en-US" sz="1267" u="none" cap="none" strike="noStrike">
                <a:solidFill>
                  <a:srgbClr val="F3F6F3"/>
                </a:solidFill>
                <a:latin typeface="DM Sans"/>
                <a:ea typeface="DM Sans"/>
                <a:cs typeface="DM Sans"/>
                <a:sym typeface="DM Sans"/>
              </a:rPr>
              <a:t> average Interchange</a:t>
            </a:r>
            <a:endParaRPr b="0" i="0" sz="1267" u="none" cap="none" strike="noStrike">
              <a:solidFill>
                <a:srgbClr val="F3F6F3"/>
              </a:solidFill>
              <a:latin typeface="DM Sans"/>
              <a:ea typeface="DM Sans"/>
              <a:cs typeface="DM Sans"/>
              <a:sym typeface="DM Sans"/>
            </a:endParaRPr>
          </a:p>
          <a:p>
            <a:pPr indent="0" lvl="0" marL="0" rtl="0" algn="l">
              <a:spcBef>
                <a:spcPts val="0"/>
              </a:spcBef>
              <a:spcAft>
                <a:spcPts val="0"/>
              </a:spcAft>
              <a:buClr>
                <a:schemeClr val="dk1"/>
              </a:buClr>
              <a:buFont typeface="Arial"/>
              <a:buNone/>
            </a:pPr>
            <a:r>
              <a:rPr b="1" lang="en-US" sz="1533">
                <a:solidFill>
                  <a:srgbClr val="0B988D"/>
                </a:solidFill>
                <a:latin typeface="DM Sans"/>
                <a:ea typeface="DM Sans"/>
                <a:cs typeface="DM Sans"/>
                <a:sym typeface="DM Sans"/>
              </a:rPr>
              <a:t>-0.50</a:t>
            </a:r>
            <a:r>
              <a:rPr b="1" lang="en-US" sz="1533">
                <a:solidFill>
                  <a:srgbClr val="0B988D"/>
                </a:solidFill>
                <a:latin typeface="DM Sans"/>
                <a:ea typeface="DM Sans"/>
                <a:cs typeface="DM Sans"/>
                <a:sym typeface="DM Sans"/>
              </a:rPr>
              <a:t>%</a:t>
            </a:r>
            <a:r>
              <a:rPr lang="en-US" sz="1267">
                <a:solidFill>
                  <a:srgbClr val="F3F6F3"/>
                </a:solidFill>
                <a:latin typeface="DM Sans"/>
                <a:ea typeface="DM Sans"/>
                <a:cs typeface="DM Sans"/>
                <a:sym typeface="DM Sans"/>
              </a:rPr>
              <a:t> processing cost</a:t>
            </a:r>
            <a:endParaRPr sz="1267">
              <a:solidFill>
                <a:srgbClr val="F3F6F3"/>
              </a:solidFill>
              <a:latin typeface="DM Sans"/>
              <a:ea typeface="DM Sans"/>
              <a:cs typeface="DM Sans"/>
              <a:sym typeface="DM Sans"/>
            </a:endParaRPr>
          </a:p>
          <a:p>
            <a:pPr indent="0" lvl="0" marL="0" marR="0" rtl="0" algn="l">
              <a:lnSpc>
                <a:spcPct val="100000"/>
              </a:lnSpc>
              <a:spcBef>
                <a:spcPts val="0"/>
              </a:spcBef>
              <a:spcAft>
                <a:spcPts val="0"/>
              </a:spcAft>
              <a:buNone/>
            </a:pPr>
            <a:r>
              <a:rPr b="1" i="0" lang="en-US" sz="1533" u="none" cap="none" strike="noStrike">
                <a:solidFill>
                  <a:srgbClr val="0B988D"/>
                </a:solidFill>
                <a:latin typeface="DM Sans"/>
                <a:ea typeface="DM Sans"/>
                <a:cs typeface="DM Sans"/>
                <a:sym typeface="DM Sans"/>
              </a:rPr>
              <a:t>=$</a:t>
            </a:r>
            <a:r>
              <a:rPr b="1" lang="en-US" sz="1533">
                <a:solidFill>
                  <a:srgbClr val="0B988D"/>
                </a:solidFill>
                <a:latin typeface="DM Sans"/>
                <a:ea typeface="DM Sans"/>
                <a:cs typeface="DM Sans"/>
                <a:sym typeface="DM Sans"/>
              </a:rPr>
              <a:t>6,840 </a:t>
            </a:r>
            <a:r>
              <a:rPr lang="en-US" sz="1267">
                <a:solidFill>
                  <a:srgbClr val="F3F6F3"/>
                </a:solidFill>
                <a:latin typeface="DM Sans"/>
                <a:ea typeface="DM Sans"/>
                <a:cs typeface="DM Sans"/>
                <a:sym typeface="DM Sans"/>
              </a:rPr>
              <a:t>net </a:t>
            </a:r>
            <a:r>
              <a:rPr b="0" i="0" lang="en-US" sz="1267" u="none" cap="none" strike="noStrike">
                <a:solidFill>
                  <a:srgbClr val="F3F6F3"/>
                </a:solidFill>
                <a:latin typeface="DM Sans"/>
                <a:ea typeface="DM Sans"/>
                <a:cs typeface="DM Sans"/>
                <a:sym typeface="DM Sans"/>
              </a:rPr>
              <a:t>revenue</a:t>
            </a:r>
            <a:endParaRPr b="0" i="0" sz="1267" u="none" cap="none" strike="noStrike">
              <a:solidFill>
                <a:srgbClr val="F3F6F3"/>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067">
              <a:solidFill>
                <a:srgbClr val="F3F6F3"/>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067">
              <a:solidFill>
                <a:srgbClr val="F3F6F3"/>
              </a:solidFill>
              <a:latin typeface="DM Sans"/>
              <a:ea typeface="DM Sans"/>
              <a:cs typeface="DM Sans"/>
              <a:sym typeface="DM Sans"/>
            </a:endParaRPr>
          </a:p>
        </p:txBody>
      </p:sp>
      <p:sp>
        <p:nvSpPr>
          <p:cNvPr id="417" name="Google Shape;417;p31"/>
          <p:cNvSpPr txBox="1"/>
          <p:nvPr/>
        </p:nvSpPr>
        <p:spPr>
          <a:xfrm>
            <a:off x="529533" y="418151"/>
            <a:ext cx="6977600" cy="4040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chemeClr val="lt1"/>
                </a:solidFill>
                <a:latin typeface="Poppins"/>
                <a:ea typeface="Poppins"/>
                <a:cs typeface="Poppins"/>
                <a:sym typeface="Poppins"/>
              </a:rPr>
              <a:t>REVENUE DRIVERS</a:t>
            </a:r>
            <a:endParaRPr b="0" i="0" sz="1000" u="none" cap="none" strike="noStrike">
              <a:solidFill>
                <a:schemeClr val="lt1"/>
              </a:solidFill>
              <a:latin typeface="Poppins"/>
              <a:ea typeface="Poppins"/>
              <a:cs typeface="Poppins"/>
              <a:sym typeface="Poppins"/>
            </a:endParaRPr>
          </a:p>
          <a:p>
            <a:pPr indent="0" lvl="0" marL="0" marR="0" rtl="0" algn="l">
              <a:lnSpc>
                <a:spcPct val="100000"/>
              </a:lnSpc>
              <a:spcBef>
                <a:spcPts val="0"/>
              </a:spcBef>
              <a:spcAft>
                <a:spcPts val="0"/>
              </a:spcAft>
              <a:buClr>
                <a:schemeClr val="lt1"/>
              </a:buClr>
              <a:buSzPts val="1400"/>
              <a:buFont typeface="Poppins"/>
              <a:buNone/>
            </a:pPr>
            <a:r>
              <a:t/>
            </a:r>
            <a:endParaRPr b="0" i="0" sz="1000" u="none" cap="none" strike="noStrike">
              <a:solidFill>
                <a:schemeClr val="lt1"/>
              </a:solidFill>
              <a:latin typeface="Poppins"/>
              <a:ea typeface="Poppins"/>
              <a:cs typeface="Poppins"/>
              <a:sym typeface="Poppins"/>
            </a:endParaRPr>
          </a:p>
        </p:txBody>
      </p:sp>
      <p:pic>
        <p:nvPicPr>
          <p:cNvPr id="418" name="Google Shape;418;p31"/>
          <p:cNvPicPr preferRelativeResize="0"/>
          <p:nvPr/>
        </p:nvPicPr>
        <p:blipFill rotWithShape="1">
          <a:blip r:embed="rId4">
            <a:alphaModFix/>
          </a:blip>
          <a:srcRect b="0" l="6918" r="-1044" t="0"/>
          <a:stretch/>
        </p:blipFill>
        <p:spPr>
          <a:xfrm>
            <a:off x="5821800" y="1602425"/>
            <a:ext cx="5934715" cy="4246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32"/>
          <p:cNvPicPr preferRelativeResize="0"/>
          <p:nvPr/>
        </p:nvPicPr>
        <p:blipFill rotWithShape="1">
          <a:blip r:embed="rId3">
            <a:alphaModFix/>
          </a:blip>
          <a:srcRect b="0" l="0" r="0" t="0"/>
          <a:stretch/>
        </p:blipFill>
        <p:spPr>
          <a:xfrm>
            <a:off x="11097633" y="162133"/>
            <a:ext cx="916035" cy="916035"/>
          </a:xfrm>
          <a:prstGeom prst="rect">
            <a:avLst/>
          </a:prstGeom>
          <a:noFill/>
          <a:ln>
            <a:noFill/>
          </a:ln>
        </p:spPr>
      </p:pic>
      <p:sp>
        <p:nvSpPr>
          <p:cNvPr id="424" name="Google Shape;424;p32"/>
          <p:cNvSpPr txBox="1"/>
          <p:nvPr/>
        </p:nvSpPr>
        <p:spPr>
          <a:xfrm>
            <a:off x="529533" y="695067"/>
            <a:ext cx="6977600" cy="552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1" i="0" lang="en-US" sz="3200" u="none" cap="none" strike="noStrike">
                <a:solidFill>
                  <a:schemeClr val="lt1"/>
                </a:solidFill>
                <a:latin typeface="Poppins SemiBold"/>
                <a:ea typeface="Poppins SemiBold"/>
                <a:cs typeface="Poppins SemiBold"/>
                <a:sym typeface="Poppins SemiBold"/>
              </a:rPr>
              <a:t>Competitive Landscape</a:t>
            </a:r>
            <a:endParaRPr b="1" i="0" sz="3200" u="none" cap="none" strike="noStrike">
              <a:solidFill>
                <a:schemeClr val="lt1"/>
              </a:solidFill>
              <a:latin typeface="Poppins SemiBold"/>
              <a:ea typeface="Poppins SemiBold"/>
              <a:cs typeface="Poppins SemiBold"/>
              <a:sym typeface="Poppins SemiBold"/>
            </a:endParaRPr>
          </a:p>
        </p:txBody>
      </p:sp>
      <p:sp>
        <p:nvSpPr>
          <p:cNvPr id="425" name="Google Shape;425;p32"/>
          <p:cNvSpPr txBox="1"/>
          <p:nvPr/>
        </p:nvSpPr>
        <p:spPr>
          <a:xfrm>
            <a:off x="529533" y="418151"/>
            <a:ext cx="6977600" cy="4040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chemeClr val="lt1"/>
                </a:solidFill>
                <a:latin typeface="Poppins"/>
                <a:ea typeface="Poppins"/>
                <a:cs typeface="Poppins"/>
                <a:sym typeface="Poppins"/>
              </a:rPr>
              <a:t>OUR COMPETITION</a:t>
            </a:r>
            <a:endParaRPr b="0" i="0" sz="1000" u="none" cap="none" strike="noStrike">
              <a:solidFill>
                <a:schemeClr val="lt1"/>
              </a:solidFill>
              <a:latin typeface="Poppins"/>
              <a:ea typeface="Poppins"/>
              <a:cs typeface="Poppins"/>
              <a:sym typeface="Poppins"/>
            </a:endParaRPr>
          </a:p>
        </p:txBody>
      </p:sp>
      <p:sp>
        <p:nvSpPr>
          <p:cNvPr id="426" name="Google Shape;426;p32"/>
          <p:cNvSpPr/>
          <p:nvPr/>
        </p:nvSpPr>
        <p:spPr>
          <a:xfrm>
            <a:off x="3045151" y="1556900"/>
            <a:ext cx="2856000" cy="6148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t/>
            </a:r>
            <a:endParaRPr b="0" i="0" sz="1333" u="none" cap="none" strike="noStrike">
              <a:solidFill>
                <a:schemeClr val="dk1"/>
              </a:solidFill>
              <a:latin typeface="DM Sans Medium"/>
              <a:ea typeface="DM Sans Medium"/>
              <a:cs typeface="DM Sans Medium"/>
              <a:sym typeface="DM Sans Medium"/>
            </a:endParaRPr>
          </a:p>
        </p:txBody>
      </p:sp>
      <p:sp>
        <p:nvSpPr>
          <p:cNvPr id="427" name="Google Shape;427;p32"/>
          <p:cNvSpPr/>
          <p:nvPr/>
        </p:nvSpPr>
        <p:spPr>
          <a:xfrm>
            <a:off x="5969500" y="1556900"/>
            <a:ext cx="2856000" cy="6148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t/>
            </a:r>
            <a:endParaRPr b="0" i="0" sz="1333" u="none" cap="none" strike="noStrike">
              <a:solidFill>
                <a:schemeClr val="dk1"/>
              </a:solidFill>
              <a:latin typeface="DM Sans Medium"/>
              <a:ea typeface="DM Sans Medium"/>
              <a:cs typeface="DM Sans Medium"/>
              <a:sym typeface="DM Sans Medium"/>
            </a:endParaRPr>
          </a:p>
        </p:txBody>
      </p:sp>
      <p:sp>
        <p:nvSpPr>
          <p:cNvPr id="428" name="Google Shape;428;p32"/>
          <p:cNvSpPr/>
          <p:nvPr/>
        </p:nvSpPr>
        <p:spPr>
          <a:xfrm>
            <a:off x="8920667" y="1556900"/>
            <a:ext cx="2856000" cy="6148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t/>
            </a:r>
            <a:endParaRPr b="0" i="0" sz="1333" u="none" cap="none" strike="noStrike">
              <a:solidFill>
                <a:schemeClr val="dk1"/>
              </a:solidFill>
              <a:latin typeface="DM Sans Medium"/>
              <a:ea typeface="DM Sans Medium"/>
              <a:cs typeface="DM Sans Medium"/>
              <a:sym typeface="DM Sans Medium"/>
            </a:endParaRPr>
          </a:p>
        </p:txBody>
      </p:sp>
      <p:pic>
        <p:nvPicPr>
          <p:cNvPr id="429" name="Google Shape;429;p32"/>
          <p:cNvPicPr preferRelativeResize="0"/>
          <p:nvPr/>
        </p:nvPicPr>
        <p:blipFill rotWithShape="1">
          <a:blip r:embed="rId4">
            <a:alphaModFix/>
          </a:blip>
          <a:srcRect b="0" l="0" r="0" t="0"/>
          <a:stretch/>
        </p:blipFill>
        <p:spPr>
          <a:xfrm>
            <a:off x="3876878" y="1662300"/>
            <a:ext cx="1185335" cy="404000"/>
          </a:xfrm>
          <a:prstGeom prst="rect">
            <a:avLst/>
          </a:prstGeom>
          <a:noFill/>
          <a:ln>
            <a:noFill/>
          </a:ln>
        </p:spPr>
      </p:pic>
      <p:pic>
        <p:nvPicPr>
          <p:cNvPr id="430" name="Google Shape;430;p32"/>
          <p:cNvPicPr preferRelativeResize="0"/>
          <p:nvPr/>
        </p:nvPicPr>
        <p:blipFill rotWithShape="1">
          <a:blip r:embed="rId5">
            <a:alphaModFix/>
          </a:blip>
          <a:srcRect b="0" l="-1926" r="0" t="0"/>
          <a:stretch/>
        </p:blipFill>
        <p:spPr>
          <a:xfrm>
            <a:off x="6618520" y="1662300"/>
            <a:ext cx="1557939" cy="404000"/>
          </a:xfrm>
          <a:prstGeom prst="rect">
            <a:avLst/>
          </a:prstGeom>
          <a:noFill/>
          <a:ln>
            <a:noFill/>
          </a:ln>
        </p:spPr>
      </p:pic>
      <p:pic>
        <p:nvPicPr>
          <p:cNvPr id="431" name="Google Shape;431;p32"/>
          <p:cNvPicPr preferRelativeResize="0"/>
          <p:nvPr/>
        </p:nvPicPr>
        <p:blipFill rotWithShape="1">
          <a:blip r:embed="rId6">
            <a:alphaModFix/>
          </a:blip>
          <a:srcRect b="15373" l="0" r="0" t="15373"/>
          <a:stretch/>
        </p:blipFill>
        <p:spPr>
          <a:xfrm>
            <a:off x="9569696" y="1662300"/>
            <a:ext cx="1557939" cy="404000"/>
          </a:xfrm>
          <a:prstGeom prst="rect">
            <a:avLst/>
          </a:prstGeom>
          <a:noFill/>
          <a:ln>
            <a:noFill/>
          </a:ln>
        </p:spPr>
      </p:pic>
      <p:sp>
        <p:nvSpPr>
          <p:cNvPr id="432" name="Google Shape;432;p32"/>
          <p:cNvSpPr/>
          <p:nvPr/>
        </p:nvSpPr>
        <p:spPr>
          <a:xfrm>
            <a:off x="602429" y="2259800"/>
            <a:ext cx="23584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Founded</a:t>
            </a:r>
            <a:endParaRPr b="0" i="0" sz="1200" u="none" cap="none" strike="noStrike">
              <a:solidFill>
                <a:schemeClr val="lt1"/>
              </a:solidFill>
              <a:latin typeface="DM Sans"/>
              <a:ea typeface="DM Sans"/>
              <a:cs typeface="DM Sans"/>
              <a:sym typeface="DM Sans"/>
            </a:endParaRPr>
          </a:p>
        </p:txBody>
      </p:sp>
      <p:sp>
        <p:nvSpPr>
          <p:cNvPr id="433" name="Google Shape;433;p32"/>
          <p:cNvSpPr/>
          <p:nvPr/>
        </p:nvSpPr>
        <p:spPr>
          <a:xfrm>
            <a:off x="600500" y="2695667"/>
            <a:ext cx="23584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Current Valuation</a:t>
            </a:r>
            <a:endParaRPr b="0" i="0" sz="1200" u="none" cap="none" strike="noStrike">
              <a:solidFill>
                <a:schemeClr val="lt1"/>
              </a:solidFill>
              <a:latin typeface="DM Sans"/>
              <a:ea typeface="DM Sans"/>
              <a:cs typeface="DM Sans"/>
              <a:sym typeface="DM Sans"/>
            </a:endParaRPr>
          </a:p>
        </p:txBody>
      </p:sp>
      <p:sp>
        <p:nvSpPr>
          <p:cNvPr id="434" name="Google Shape;434;p32"/>
          <p:cNvSpPr/>
          <p:nvPr/>
        </p:nvSpPr>
        <p:spPr>
          <a:xfrm>
            <a:off x="604360" y="3131533"/>
            <a:ext cx="23584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Series A Fundraise</a:t>
            </a:r>
            <a:endParaRPr b="0" i="0" sz="1200" u="none" cap="none" strike="noStrike">
              <a:solidFill>
                <a:schemeClr val="lt1"/>
              </a:solidFill>
              <a:latin typeface="DM Sans"/>
              <a:ea typeface="DM Sans"/>
              <a:cs typeface="DM Sans"/>
              <a:sym typeface="DM Sans"/>
            </a:endParaRPr>
          </a:p>
        </p:txBody>
      </p:sp>
      <p:sp>
        <p:nvSpPr>
          <p:cNvPr id="435" name="Google Shape;435;p32"/>
          <p:cNvSpPr/>
          <p:nvPr/>
        </p:nvSpPr>
        <p:spPr>
          <a:xfrm>
            <a:off x="602431" y="3567400"/>
            <a:ext cx="23584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Pre-Money Valuation at raise</a:t>
            </a:r>
            <a:endParaRPr b="0" i="0" sz="1200" u="none" cap="none" strike="noStrike">
              <a:solidFill>
                <a:schemeClr val="lt1"/>
              </a:solidFill>
              <a:latin typeface="DM Sans"/>
              <a:ea typeface="DM Sans"/>
              <a:cs typeface="DM Sans"/>
              <a:sym typeface="DM Sans"/>
            </a:endParaRPr>
          </a:p>
        </p:txBody>
      </p:sp>
      <p:sp>
        <p:nvSpPr>
          <p:cNvPr id="436" name="Google Shape;436;p32"/>
          <p:cNvSpPr/>
          <p:nvPr/>
        </p:nvSpPr>
        <p:spPr>
          <a:xfrm>
            <a:off x="606291" y="4003267"/>
            <a:ext cx="23584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Business Stage at Series A</a:t>
            </a:r>
            <a:endParaRPr b="0" i="0" sz="1200" u="none" cap="none" strike="noStrike">
              <a:solidFill>
                <a:schemeClr val="lt1"/>
              </a:solidFill>
              <a:latin typeface="DM Sans"/>
              <a:ea typeface="DM Sans"/>
              <a:cs typeface="DM Sans"/>
              <a:sym typeface="DM Sans"/>
            </a:endParaRPr>
          </a:p>
        </p:txBody>
      </p:sp>
      <p:sp>
        <p:nvSpPr>
          <p:cNvPr id="437" name="Google Shape;437;p32"/>
          <p:cNvSpPr/>
          <p:nvPr/>
        </p:nvSpPr>
        <p:spPr>
          <a:xfrm>
            <a:off x="604361" y="4439133"/>
            <a:ext cx="23584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Revenue at Series A Raise</a:t>
            </a:r>
            <a:endParaRPr b="0" i="0" sz="1200" u="none" cap="none" strike="noStrike">
              <a:solidFill>
                <a:schemeClr val="lt1"/>
              </a:solidFill>
              <a:latin typeface="DM Sans"/>
              <a:ea typeface="DM Sans"/>
              <a:cs typeface="DM Sans"/>
              <a:sym typeface="DM Sans"/>
            </a:endParaRPr>
          </a:p>
        </p:txBody>
      </p:sp>
      <p:sp>
        <p:nvSpPr>
          <p:cNvPr id="438" name="Google Shape;438;p32"/>
          <p:cNvSpPr/>
          <p:nvPr/>
        </p:nvSpPr>
        <p:spPr>
          <a:xfrm>
            <a:off x="606300" y="4875000"/>
            <a:ext cx="2358400" cy="12236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Competitive Landscape</a:t>
            </a:r>
            <a:endParaRPr b="0" i="0" sz="1200" u="none" cap="none" strike="noStrike">
              <a:solidFill>
                <a:schemeClr val="lt1"/>
              </a:solidFill>
              <a:latin typeface="DM Sans"/>
              <a:ea typeface="DM Sans"/>
              <a:cs typeface="DM Sans"/>
              <a:sym typeface="DM Sans"/>
            </a:endParaRPr>
          </a:p>
        </p:txBody>
      </p:sp>
      <p:sp>
        <p:nvSpPr>
          <p:cNvPr id="439" name="Google Shape;439;p32"/>
          <p:cNvSpPr/>
          <p:nvPr/>
        </p:nvSpPr>
        <p:spPr>
          <a:xfrm>
            <a:off x="3047488" y="2259800"/>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2017</a:t>
            </a:r>
            <a:endParaRPr b="0" i="0" sz="1200" u="none" cap="none" strike="noStrike">
              <a:solidFill>
                <a:schemeClr val="lt1"/>
              </a:solidFill>
              <a:latin typeface="DM Sans"/>
              <a:ea typeface="DM Sans"/>
              <a:cs typeface="DM Sans"/>
              <a:sym typeface="DM Sans"/>
            </a:endParaRPr>
          </a:p>
        </p:txBody>
      </p:sp>
      <p:sp>
        <p:nvSpPr>
          <p:cNvPr id="440" name="Google Shape;440;p32"/>
          <p:cNvSpPr/>
          <p:nvPr/>
        </p:nvSpPr>
        <p:spPr>
          <a:xfrm>
            <a:off x="3045151" y="2695667"/>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$12.3B</a:t>
            </a:r>
            <a:endParaRPr b="0" i="0" sz="1200" u="none" cap="none" strike="noStrike">
              <a:solidFill>
                <a:schemeClr val="lt1"/>
              </a:solidFill>
              <a:latin typeface="DM Sans"/>
              <a:ea typeface="DM Sans"/>
              <a:cs typeface="DM Sans"/>
              <a:sym typeface="DM Sans"/>
            </a:endParaRPr>
          </a:p>
        </p:txBody>
      </p:sp>
      <p:sp>
        <p:nvSpPr>
          <p:cNvPr id="441" name="Google Shape;441;p32"/>
          <p:cNvSpPr/>
          <p:nvPr/>
        </p:nvSpPr>
        <p:spPr>
          <a:xfrm>
            <a:off x="3049829" y="3131533"/>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$6.5M</a:t>
            </a:r>
            <a:endParaRPr b="0" i="0" sz="1200" u="none" cap="none" strike="noStrike">
              <a:solidFill>
                <a:schemeClr val="lt1"/>
              </a:solidFill>
              <a:latin typeface="DM Sans"/>
              <a:ea typeface="DM Sans"/>
              <a:cs typeface="DM Sans"/>
              <a:sym typeface="DM Sans"/>
            </a:endParaRPr>
          </a:p>
        </p:txBody>
      </p:sp>
      <p:sp>
        <p:nvSpPr>
          <p:cNvPr id="442" name="Google Shape;442;p32"/>
          <p:cNvSpPr/>
          <p:nvPr/>
        </p:nvSpPr>
        <p:spPr>
          <a:xfrm>
            <a:off x="3047491" y="3567400"/>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$18.5M</a:t>
            </a:r>
            <a:endParaRPr b="0" i="0" sz="1200" u="none" cap="none" strike="noStrike">
              <a:solidFill>
                <a:schemeClr val="lt1"/>
              </a:solidFill>
              <a:latin typeface="DM Sans"/>
              <a:ea typeface="DM Sans"/>
              <a:cs typeface="DM Sans"/>
              <a:sym typeface="DM Sans"/>
            </a:endParaRPr>
          </a:p>
        </p:txBody>
      </p:sp>
      <p:sp>
        <p:nvSpPr>
          <p:cNvPr id="443" name="Google Shape;443;p32"/>
          <p:cNvSpPr/>
          <p:nvPr/>
        </p:nvSpPr>
        <p:spPr>
          <a:xfrm>
            <a:off x="3052169" y="4003267"/>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Developing Technology</a:t>
            </a:r>
            <a:endParaRPr b="0" i="0" sz="1200" u="none" cap="none" strike="noStrike">
              <a:solidFill>
                <a:schemeClr val="lt1"/>
              </a:solidFill>
              <a:latin typeface="DM Sans"/>
              <a:ea typeface="DM Sans"/>
              <a:cs typeface="DM Sans"/>
              <a:sym typeface="DM Sans"/>
            </a:endParaRPr>
          </a:p>
        </p:txBody>
      </p:sp>
      <p:sp>
        <p:nvSpPr>
          <p:cNvPr id="444" name="Google Shape;444;p32"/>
          <p:cNvSpPr/>
          <p:nvPr/>
        </p:nvSpPr>
        <p:spPr>
          <a:xfrm>
            <a:off x="3049831" y="4439133"/>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No Revenue</a:t>
            </a:r>
            <a:endParaRPr b="0" i="0" sz="1200" u="none" cap="none" strike="noStrike">
              <a:solidFill>
                <a:schemeClr val="lt1"/>
              </a:solidFill>
              <a:latin typeface="DM Sans"/>
              <a:ea typeface="DM Sans"/>
              <a:cs typeface="DM Sans"/>
              <a:sym typeface="DM Sans"/>
            </a:endParaRPr>
          </a:p>
        </p:txBody>
      </p:sp>
      <p:sp>
        <p:nvSpPr>
          <p:cNvPr id="445" name="Google Shape;445;p32"/>
          <p:cNvSpPr/>
          <p:nvPr/>
        </p:nvSpPr>
        <p:spPr>
          <a:xfrm>
            <a:off x="3052176" y="4875000"/>
            <a:ext cx="2858000" cy="12236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152396" lvl="0" marL="152396" marR="0" rtl="0" algn="l">
              <a:lnSpc>
                <a:spcPct val="115000"/>
              </a:lnSpc>
              <a:spcBef>
                <a:spcPts val="0"/>
              </a:spcBef>
              <a:spcAft>
                <a:spcPts val="0"/>
              </a:spcAft>
              <a:buClr>
                <a:schemeClr val="lt1"/>
              </a:buClr>
              <a:buSzPts val="900"/>
              <a:buFont typeface="DM Sans"/>
              <a:buChar char="●"/>
            </a:pPr>
            <a:r>
              <a:rPr b="0" i="0" lang="en-US" sz="1200" u="none" cap="none" strike="noStrike">
                <a:solidFill>
                  <a:schemeClr val="lt1"/>
                </a:solidFill>
                <a:latin typeface="DM Sans"/>
                <a:ea typeface="DM Sans"/>
                <a:cs typeface="DM Sans"/>
                <a:sym typeface="DM Sans"/>
              </a:rPr>
              <a:t>Focused on tech, life sciences, and e-commerce</a:t>
            </a:r>
            <a:endParaRPr b="0" i="0" sz="1200" u="none" cap="none" strike="noStrike">
              <a:solidFill>
                <a:schemeClr val="lt1"/>
              </a:solidFill>
              <a:latin typeface="DM Sans"/>
              <a:ea typeface="DM Sans"/>
              <a:cs typeface="DM Sans"/>
              <a:sym typeface="DM Sans"/>
            </a:endParaRPr>
          </a:p>
          <a:p>
            <a:pPr indent="-152396" lvl="0" marL="152396" marR="0" rtl="0" algn="l">
              <a:lnSpc>
                <a:spcPct val="115000"/>
              </a:lnSpc>
              <a:spcBef>
                <a:spcPts val="0"/>
              </a:spcBef>
              <a:spcAft>
                <a:spcPts val="0"/>
              </a:spcAft>
              <a:buClr>
                <a:schemeClr val="lt1"/>
              </a:buClr>
              <a:buSzPts val="900"/>
              <a:buFont typeface="DM Sans"/>
              <a:buChar char="●"/>
            </a:pPr>
            <a:r>
              <a:rPr b="0" i="0" lang="en-US" sz="1200" u="none" cap="none" strike="noStrike">
                <a:solidFill>
                  <a:schemeClr val="lt1"/>
                </a:solidFill>
                <a:latin typeface="DM Sans"/>
                <a:ea typeface="DM Sans"/>
                <a:cs typeface="DM Sans"/>
                <a:sym typeface="DM Sans"/>
              </a:rPr>
              <a:t>$49/month subscription for spend control features</a:t>
            </a:r>
            <a:endParaRPr b="0" i="0" sz="1200" u="none" cap="none" strike="noStrike">
              <a:solidFill>
                <a:schemeClr val="lt1"/>
              </a:solidFill>
              <a:latin typeface="DM Sans"/>
              <a:ea typeface="DM Sans"/>
              <a:cs typeface="DM Sans"/>
              <a:sym typeface="DM Sans"/>
            </a:endParaRPr>
          </a:p>
          <a:p>
            <a:pPr indent="0" lvl="0" marL="609585" marR="0" rtl="0" algn="l">
              <a:lnSpc>
                <a:spcPct val="115000"/>
              </a:lnSpc>
              <a:spcBef>
                <a:spcPts val="0"/>
              </a:spcBef>
              <a:spcAft>
                <a:spcPts val="0"/>
              </a:spcAft>
              <a:buNone/>
            </a:pPr>
            <a:r>
              <a:t/>
            </a:r>
            <a:endParaRPr b="0" i="0" sz="1200" u="none" cap="none" strike="noStrike">
              <a:solidFill>
                <a:schemeClr val="lt1"/>
              </a:solidFill>
              <a:latin typeface="DM Sans"/>
              <a:ea typeface="DM Sans"/>
              <a:cs typeface="DM Sans"/>
              <a:sym typeface="DM Sans"/>
            </a:endParaRPr>
          </a:p>
        </p:txBody>
      </p:sp>
      <p:sp>
        <p:nvSpPr>
          <p:cNvPr id="446" name="Google Shape;446;p32"/>
          <p:cNvSpPr/>
          <p:nvPr/>
        </p:nvSpPr>
        <p:spPr>
          <a:xfrm>
            <a:off x="5985967" y="2269067"/>
            <a:ext cx="28508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2019</a:t>
            </a:r>
            <a:endParaRPr b="0" i="0" sz="1200" u="none" cap="none" strike="noStrike">
              <a:solidFill>
                <a:schemeClr val="lt1"/>
              </a:solidFill>
              <a:latin typeface="DM Sans"/>
              <a:ea typeface="DM Sans"/>
              <a:cs typeface="DM Sans"/>
              <a:sym typeface="DM Sans"/>
            </a:endParaRPr>
          </a:p>
        </p:txBody>
      </p:sp>
      <p:sp>
        <p:nvSpPr>
          <p:cNvPr id="447" name="Google Shape;447;p32"/>
          <p:cNvSpPr/>
          <p:nvPr/>
        </p:nvSpPr>
        <p:spPr>
          <a:xfrm>
            <a:off x="5983633" y="2704933"/>
            <a:ext cx="28508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lang="en-US" sz="1200">
                <a:solidFill>
                  <a:schemeClr val="lt1"/>
                </a:solidFill>
                <a:latin typeface="DM Sans"/>
                <a:ea typeface="DM Sans"/>
                <a:cs typeface="DM Sans"/>
                <a:sym typeface="DM Sans"/>
              </a:rPr>
              <a:t>$8</a:t>
            </a:r>
            <a:r>
              <a:rPr b="0" i="0" lang="en-US" sz="1200" u="none" cap="none" strike="noStrike">
                <a:solidFill>
                  <a:schemeClr val="lt1"/>
                </a:solidFill>
                <a:latin typeface="DM Sans"/>
                <a:ea typeface="DM Sans"/>
                <a:cs typeface="DM Sans"/>
                <a:sym typeface="DM Sans"/>
              </a:rPr>
              <a:t>.9B</a:t>
            </a:r>
            <a:endParaRPr b="0" i="0" sz="1200" u="none" cap="none" strike="noStrike">
              <a:solidFill>
                <a:schemeClr val="lt1"/>
              </a:solidFill>
              <a:latin typeface="DM Sans"/>
              <a:ea typeface="DM Sans"/>
              <a:cs typeface="DM Sans"/>
              <a:sym typeface="DM Sans"/>
            </a:endParaRPr>
          </a:p>
        </p:txBody>
      </p:sp>
      <p:sp>
        <p:nvSpPr>
          <p:cNvPr id="448" name="Google Shape;448;p32"/>
          <p:cNvSpPr/>
          <p:nvPr/>
        </p:nvSpPr>
        <p:spPr>
          <a:xfrm>
            <a:off x="5988301" y="3140800"/>
            <a:ext cx="28508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$7M</a:t>
            </a:r>
            <a:endParaRPr b="0" i="0" sz="1200" u="none" cap="none" strike="noStrike">
              <a:solidFill>
                <a:schemeClr val="lt1"/>
              </a:solidFill>
              <a:latin typeface="DM Sans"/>
              <a:ea typeface="DM Sans"/>
              <a:cs typeface="DM Sans"/>
              <a:sym typeface="DM Sans"/>
            </a:endParaRPr>
          </a:p>
        </p:txBody>
      </p:sp>
      <p:sp>
        <p:nvSpPr>
          <p:cNvPr id="449" name="Google Shape;449;p32"/>
          <p:cNvSpPr/>
          <p:nvPr/>
        </p:nvSpPr>
        <p:spPr>
          <a:xfrm>
            <a:off x="5985968" y="3576667"/>
            <a:ext cx="28508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$25M</a:t>
            </a:r>
            <a:endParaRPr b="0" i="0" sz="1200" u="none" cap="none" strike="noStrike">
              <a:solidFill>
                <a:schemeClr val="lt1"/>
              </a:solidFill>
              <a:latin typeface="DM Sans"/>
              <a:ea typeface="DM Sans"/>
              <a:cs typeface="DM Sans"/>
              <a:sym typeface="DM Sans"/>
            </a:endParaRPr>
          </a:p>
        </p:txBody>
      </p:sp>
      <p:sp>
        <p:nvSpPr>
          <p:cNvPr id="450" name="Google Shape;450;p32"/>
          <p:cNvSpPr/>
          <p:nvPr/>
        </p:nvSpPr>
        <p:spPr>
          <a:xfrm>
            <a:off x="5990635" y="4012533"/>
            <a:ext cx="28508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Developing Technology</a:t>
            </a:r>
            <a:endParaRPr b="0" i="0" sz="1200" u="none" cap="none" strike="noStrike">
              <a:solidFill>
                <a:schemeClr val="lt1"/>
              </a:solidFill>
              <a:latin typeface="DM Sans"/>
              <a:ea typeface="DM Sans"/>
              <a:cs typeface="DM Sans"/>
              <a:sym typeface="DM Sans"/>
            </a:endParaRPr>
          </a:p>
        </p:txBody>
      </p:sp>
      <p:sp>
        <p:nvSpPr>
          <p:cNvPr id="451" name="Google Shape;451;p32"/>
          <p:cNvSpPr/>
          <p:nvPr/>
        </p:nvSpPr>
        <p:spPr>
          <a:xfrm>
            <a:off x="5988303" y="4448400"/>
            <a:ext cx="28508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No Revenue</a:t>
            </a:r>
            <a:endParaRPr b="0" i="0" sz="1200" u="none" cap="none" strike="noStrike">
              <a:solidFill>
                <a:schemeClr val="lt1"/>
              </a:solidFill>
              <a:latin typeface="DM Sans"/>
              <a:ea typeface="DM Sans"/>
              <a:cs typeface="DM Sans"/>
              <a:sym typeface="DM Sans"/>
            </a:endParaRPr>
          </a:p>
        </p:txBody>
      </p:sp>
      <p:sp>
        <p:nvSpPr>
          <p:cNvPr id="452" name="Google Shape;452;p32"/>
          <p:cNvSpPr/>
          <p:nvPr/>
        </p:nvSpPr>
        <p:spPr>
          <a:xfrm>
            <a:off x="5990643" y="4884267"/>
            <a:ext cx="2850800" cy="12236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152396" lvl="0" marL="152396" marR="0" rtl="0" algn="l">
              <a:lnSpc>
                <a:spcPct val="115000"/>
              </a:lnSpc>
              <a:spcBef>
                <a:spcPts val="0"/>
              </a:spcBef>
              <a:spcAft>
                <a:spcPts val="0"/>
              </a:spcAft>
              <a:buClr>
                <a:schemeClr val="lt1"/>
              </a:buClr>
              <a:buSzPts val="900"/>
              <a:buFont typeface="DM Sans"/>
              <a:buChar char="●"/>
            </a:pPr>
            <a:r>
              <a:rPr b="0" i="0" lang="en-US" sz="1200" u="none" cap="none" strike="noStrike">
                <a:solidFill>
                  <a:schemeClr val="lt1"/>
                </a:solidFill>
                <a:latin typeface="DM Sans"/>
                <a:ea typeface="DM Sans"/>
                <a:cs typeface="DM Sans"/>
                <a:sym typeface="DM Sans"/>
              </a:rPr>
              <a:t>Focused on large businesses 	and well-funded startups with significant cash on hand</a:t>
            </a:r>
            <a:endParaRPr b="0" i="0" sz="1200" u="none" cap="none" strike="noStrike">
              <a:solidFill>
                <a:schemeClr val="lt1"/>
              </a:solidFill>
              <a:latin typeface="DM Sans"/>
              <a:ea typeface="DM Sans"/>
              <a:cs typeface="DM Sans"/>
              <a:sym typeface="DM Sans"/>
            </a:endParaRPr>
          </a:p>
          <a:p>
            <a:pPr indent="-152396" lvl="0" marL="152396" marR="0" rtl="0" algn="l">
              <a:lnSpc>
                <a:spcPct val="115000"/>
              </a:lnSpc>
              <a:spcBef>
                <a:spcPts val="0"/>
              </a:spcBef>
              <a:spcAft>
                <a:spcPts val="0"/>
              </a:spcAft>
              <a:buClr>
                <a:schemeClr val="lt1"/>
              </a:buClr>
              <a:buSzPts val="900"/>
              <a:buFont typeface="DM Sans"/>
              <a:buChar char="●"/>
            </a:pPr>
            <a:r>
              <a:rPr b="0" i="0" lang="en-US" sz="1200" u="none" cap="none" strike="noStrike">
                <a:solidFill>
                  <a:schemeClr val="lt1"/>
                </a:solidFill>
                <a:latin typeface="DM Sans"/>
                <a:ea typeface="DM Sans"/>
                <a:cs typeface="DM Sans"/>
                <a:sym typeface="DM Sans"/>
              </a:rPr>
              <a:t>Require proof of cash reserves from $75K-$250K</a:t>
            </a:r>
            <a:endParaRPr b="0" i="0" sz="1200" u="none" cap="none" strike="noStrike">
              <a:solidFill>
                <a:schemeClr val="lt1"/>
              </a:solidFill>
              <a:latin typeface="DM Sans"/>
              <a:ea typeface="DM Sans"/>
              <a:cs typeface="DM Sans"/>
              <a:sym typeface="DM Sans"/>
            </a:endParaRPr>
          </a:p>
        </p:txBody>
      </p:sp>
      <p:sp>
        <p:nvSpPr>
          <p:cNvPr id="453" name="Google Shape;453;p32"/>
          <p:cNvSpPr/>
          <p:nvPr/>
        </p:nvSpPr>
        <p:spPr>
          <a:xfrm>
            <a:off x="8918489" y="2269067"/>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2016</a:t>
            </a:r>
            <a:endParaRPr b="0" i="0" sz="1200" u="none" cap="none" strike="noStrike">
              <a:solidFill>
                <a:schemeClr val="lt1"/>
              </a:solidFill>
              <a:latin typeface="DM Sans"/>
              <a:ea typeface="DM Sans"/>
              <a:cs typeface="DM Sans"/>
              <a:sym typeface="DM Sans"/>
            </a:endParaRPr>
          </a:p>
        </p:txBody>
      </p:sp>
      <p:sp>
        <p:nvSpPr>
          <p:cNvPr id="454" name="Google Shape;454;p32"/>
          <p:cNvSpPr/>
          <p:nvPr/>
        </p:nvSpPr>
        <p:spPr>
          <a:xfrm>
            <a:off x="8916151" y="2704933"/>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$2.5B</a:t>
            </a:r>
            <a:endParaRPr b="0" i="0" sz="1200" u="none" cap="none" strike="noStrike">
              <a:solidFill>
                <a:schemeClr val="lt1"/>
              </a:solidFill>
              <a:latin typeface="DM Sans"/>
              <a:ea typeface="DM Sans"/>
              <a:cs typeface="DM Sans"/>
              <a:sym typeface="DM Sans"/>
            </a:endParaRPr>
          </a:p>
        </p:txBody>
      </p:sp>
      <p:sp>
        <p:nvSpPr>
          <p:cNvPr id="455" name="Google Shape;455;p32"/>
          <p:cNvSpPr/>
          <p:nvPr/>
        </p:nvSpPr>
        <p:spPr>
          <a:xfrm>
            <a:off x="8920829" y="3140800"/>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$10.5M</a:t>
            </a:r>
            <a:endParaRPr b="0" i="0" sz="1200" u="none" cap="none" strike="noStrike">
              <a:solidFill>
                <a:schemeClr val="lt1"/>
              </a:solidFill>
              <a:latin typeface="DM Sans"/>
              <a:ea typeface="DM Sans"/>
              <a:cs typeface="DM Sans"/>
              <a:sym typeface="DM Sans"/>
            </a:endParaRPr>
          </a:p>
        </p:txBody>
      </p:sp>
      <p:sp>
        <p:nvSpPr>
          <p:cNvPr id="456" name="Google Shape;456;p32"/>
          <p:cNvSpPr/>
          <p:nvPr/>
        </p:nvSpPr>
        <p:spPr>
          <a:xfrm>
            <a:off x="8918491" y="3576667"/>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$50M</a:t>
            </a:r>
            <a:endParaRPr b="0" i="0" sz="1200" u="none" cap="none" strike="noStrike">
              <a:solidFill>
                <a:schemeClr val="lt1"/>
              </a:solidFill>
              <a:latin typeface="DM Sans"/>
              <a:ea typeface="DM Sans"/>
              <a:cs typeface="DM Sans"/>
              <a:sym typeface="DM Sans"/>
            </a:endParaRPr>
          </a:p>
        </p:txBody>
      </p:sp>
      <p:sp>
        <p:nvSpPr>
          <p:cNvPr id="457" name="Google Shape;457;p32"/>
          <p:cNvSpPr/>
          <p:nvPr/>
        </p:nvSpPr>
        <p:spPr>
          <a:xfrm>
            <a:off x="8923169" y="4012533"/>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Developing Technology</a:t>
            </a:r>
            <a:endParaRPr b="0" i="0" sz="1200" u="none" cap="none" strike="noStrike">
              <a:solidFill>
                <a:schemeClr val="lt1"/>
              </a:solidFill>
              <a:latin typeface="DM Sans"/>
              <a:ea typeface="DM Sans"/>
              <a:cs typeface="DM Sans"/>
              <a:sym typeface="DM Sans"/>
            </a:endParaRPr>
          </a:p>
        </p:txBody>
      </p:sp>
      <p:sp>
        <p:nvSpPr>
          <p:cNvPr id="458" name="Google Shape;458;p32"/>
          <p:cNvSpPr/>
          <p:nvPr/>
        </p:nvSpPr>
        <p:spPr>
          <a:xfrm>
            <a:off x="8920831" y="4448400"/>
            <a:ext cx="2858000" cy="3704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b="0" i="0" lang="en-US" sz="1200" u="none" cap="none" strike="noStrike">
                <a:solidFill>
                  <a:schemeClr val="lt1"/>
                </a:solidFill>
                <a:latin typeface="DM Sans"/>
                <a:ea typeface="DM Sans"/>
                <a:cs typeface="DM Sans"/>
                <a:sym typeface="DM Sans"/>
              </a:rPr>
              <a:t>Revenue Generating</a:t>
            </a:r>
            <a:endParaRPr b="0" i="0" sz="1200" u="none" cap="none" strike="noStrike">
              <a:solidFill>
                <a:schemeClr val="lt1"/>
              </a:solidFill>
              <a:latin typeface="DM Sans"/>
              <a:ea typeface="DM Sans"/>
              <a:cs typeface="DM Sans"/>
              <a:sym typeface="DM Sans"/>
            </a:endParaRPr>
          </a:p>
        </p:txBody>
      </p:sp>
      <p:sp>
        <p:nvSpPr>
          <p:cNvPr id="459" name="Google Shape;459;p32"/>
          <p:cNvSpPr/>
          <p:nvPr/>
        </p:nvSpPr>
        <p:spPr>
          <a:xfrm>
            <a:off x="8923176" y="4884267"/>
            <a:ext cx="2858000" cy="1223600"/>
          </a:xfrm>
          <a:prstGeom prst="roundRect">
            <a:avLst>
              <a:gd fmla="val 16667" name="adj"/>
            </a:avLst>
          </a:prstGeom>
          <a:noFill/>
          <a:ln cap="flat" cmpd="sng" w="19050">
            <a:solidFill>
              <a:srgbClr val="14B189"/>
            </a:solidFill>
            <a:prstDash val="solid"/>
            <a:round/>
            <a:headEnd len="sm" w="sm" type="none"/>
            <a:tailEnd len="sm" w="sm" type="none"/>
          </a:ln>
        </p:spPr>
        <p:txBody>
          <a:bodyPr anchorCtr="0" anchor="ctr" bIns="121900" lIns="121900" spcFirstLastPara="1" rIns="121900" wrap="square" tIns="121900">
            <a:noAutofit/>
          </a:bodyPr>
          <a:lstStyle/>
          <a:p>
            <a:pPr indent="-152396" lvl="0" marL="152396" marR="0" rtl="0" algn="l">
              <a:lnSpc>
                <a:spcPct val="115000"/>
              </a:lnSpc>
              <a:spcBef>
                <a:spcPts val="0"/>
              </a:spcBef>
              <a:spcAft>
                <a:spcPts val="0"/>
              </a:spcAft>
              <a:buClr>
                <a:schemeClr val="lt1"/>
              </a:buClr>
              <a:buSzPts val="900"/>
              <a:buFont typeface="DM Sans"/>
              <a:buChar char="●"/>
            </a:pPr>
            <a:r>
              <a:rPr b="0" i="0" lang="en-US" sz="1200" u="none" cap="none" strike="noStrike">
                <a:solidFill>
                  <a:schemeClr val="lt1"/>
                </a:solidFill>
                <a:latin typeface="DM Sans"/>
                <a:ea typeface="DM Sans"/>
                <a:cs typeface="DM Sans"/>
                <a:sym typeface="DM Sans"/>
              </a:rPr>
              <a:t>Focused on credit-worthy businesses</a:t>
            </a:r>
            <a:endParaRPr b="0" i="0" sz="1200" u="none" cap="none" strike="noStrike">
              <a:solidFill>
                <a:schemeClr val="lt1"/>
              </a:solidFill>
              <a:latin typeface="DM Sans"/>
              <a:ea typeface="DM Sans"/>
              <a:cs typeface="DM Sans"/>
              <a:sym typeface="DM Sans"/>
            </a:endParaRPr>
          </a:p>
          <a:p>
            <a:pPr indent="-152396" lvl="0" marL="152396" marR="0" rtl="0" algn="l">
              <a:lnSpc>
                <a:spcPct val="115000"/>
              </a:lnSpc>
              <a:spcBef>
                <a:spcPts val="0"/>
              </a:spcBef>
              <a:spcAft>
                <a:spcPts val="0"/>
              </a:spcAft>
              <a:buClr>
                <a:schemeClr val="lt1"/>
              </a:buClr>
              <a:buSzPts val="900"/>
              <a:buFont typeface="DM Sans"/>
              <a:buChar char="●"/>
            </a:pPr>
            <a:r>
              <a:rPr b="0" i="0" lang="en-US" sz="1200" u="none" cap="none" strike="noStrike">
                <a:solidFill>
                  <a:schemeClr val="lt1"/>
                </a:solidFill>
                <a:latin typeface="DM Sans"/>
                <a:ea typeface="DM Sans"/>
                <a:cs typeface="DM Sans"/>
                <a:sym typeface="DM Sans"/>
              </a:rPr>
              <a:t>Only issue credit cards requiring credit check, no debit option</a:t>
            </a:r>
            <a:endParaRPr b="0" i="0" sz="1200" u="none" cap="none" strike="noStrike">
              <a:solidFill>
                <a:schemeClr val="lt1"/>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0" i="0" sz="1200" u="none" cap="none" strike="noStrike">
              <a:solidFill>
                <a:schemeClr val="lt1"/>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3"/>
          <p:cNvSpPr/>
          <p:nvPr/>
        </p:nvSpPr>
        <p:spPr>
          <a:xfrm>
            <a:off x="-12900" y="0"/>
            <a:ext cx="12204900" cy="6870900"/>
          </a:xfrm>
          <a:prstGeom prst="rect">
            <a:avLst/>
          </a:prstGeom>
          <a:solidFill>
            <a:srgbClr val="00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3"/>
          <p:cNvSpPr txBox="1"/>
          <p:nvPr>
            <p:ph type="title"/>
          </p:nvPr>
        </p:nvSpPr>
        <p:spPr>
          <a:xfrm>
            <a:off x="397041" y="252827"/>
            <a:ext cx="11213400" cy="909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rgbClr val="5BEA83"/>
                </a:solidFill>
              </a:rPr>
              <a:t>How interchange works</a:t>
            </a:r>
            <a:endParaRPr>
              <a:solidFill>
                <a:srgbClr val="5BEA83"/>
              </a:solidFill>
            </a:endParaRPr>
          </a:p>
        </p:txBody>
      </p:sp>
      <p:sp>
        <p:nvSpPr>
          <p:cNvPr id="467" name="Google Shape;467;p33"/>
          <p:cNvSpPr/>
          <p:nvPr/>
        </p:nvSpPr>
        <p:spPr>
          <a:xfrm>
            <a:off x="632250" y="1245150"/>
            <a:ext cx="10787100" cy="4606500"/>
          </a:xfrm>
          <a:prstGeom prst="rect">
            <a:avLst/>
          </a:prstGeom>
          <a:solidFill>
            <a:srgbClr val="003333"/>
          </a:solidFill>
          <a:ln>
            <a:noFill/>
          </a:ln>
          <a:effectLst>
            <a:outerShdw blurRad="1371600" rotWithShape="0" algn="bl" dir="5400000" dist="142875">
              <a:srgbClr val="5BEA83">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3"/>
          <p:cNvSpPr txBox="1"/>
          <p:nvPr>
            <p:ph type="title"/>
          </p:nvPr>
        </p:nvSpPr>
        <p:spPr>
          <a:xfrm>
            <a:off x="832450" y="1667550"/>
            <a:ext cx="5390400" cy="3827700"/>
          </a:xfrm>
          <a:prstGeom prst="rect">
            <a:avLst/>
          </a:prstGeom>
          <a:noFill/>
          <a:ln>
            <a:noFill/>
          </a:ln>
        </p:spPr>
        <p:txBody>
          <a:bodyPr anchorCtr="0" anchor="t" bIns="45700" lIns="91425" spcFirstLastPara="1" rIns="91425" wrap="square" tIns="45700">
            <a:noAutofit/>
          </a:bodyPr>
          <a:lstStyle/>
          <a:p>
            <a:pPr indent="-400050" lvl="0" marL="457200" rtl="0" algn="l">
              <a:lnSpc>
                <a:spcPct val="90000"/>
              </a:lnSpc>
              <a:spcBef>
                <a:spcPts val="0"/>
              </a:spcBef>
              <a:spcAft>
                <a:spcPts val="0"/>
              </a:spcAft>
              <a:buClr>
                <a:srgbClr val="F3F2EF"/>
              </a:buClr>
              <a:buSzPts val="2700"/>
              <a:buChar char="●"/>
            </a:pPr>
            <a:r>
              <a:rPr b="0" lang="en-US" sz="2700">
                <a:solidFill>
                  <a:srgbClr val="F3F2EF"/>
                </a:solidFill>
              </a:rPr>
              <a:t>ClearSpend = Issuing Bank</a:t>
            </a:r>
            <a:endParaRPr b="0" sz="2700">
              <a:solidFill>
                <a:srgbClr val="F3F2EF"/>
              </a:solidFill>
            </a:endParaRPr>
          </a:p>
          <a:p>
            <a:pPr indent="0" lvl="0" marL="0" rtl="0" algn="l">
              <a:lnSpc>
                <a:spcPct val="90000"/>
              </a:lnSpc>
              <a:spcBef>
                <a:spcPts val="0"/>
              </a:spcBef>
              <a:spcAft>
                <a:spcPts val="0"/>
              </a:spcAft>
              <a:buNone/>
            </a:pPr>
            <a:r>
              <a:t/>
            </a:r>
            <a:endParaRPr b="0" sz="2700">
              <a:solidFill>
                <a:srgbClr val="F3F2EF"/>
              </a:solidFill>
            </a:endParaRPr>
          </a:p>
          <a:p>
            <a:pPr indent="-400050" lvl="0" marL="457200" rtl="0" algn="l">
              <a:lnSpc>
                <a:spcPct val="90000"/>
              </a:lnSpc>
              <a:spcBef>
                <a:spcPts val="0"/>
              </a:spcBef>
              <a:spcAft>
                <a:spcPts val="0"/>
              </a:spcAft>
              <a:buClr>
                <a:srgbClr val="F3F2EF"/>
              </a:buClr>
              <a:buSzPts val="2700"/>
              <a:buChar char="●"/>
            </a:pPr>
            <a:r>
              <a:rPr b="0" lang="en-US" sz="2700">
                <a:solidFill>
                  <a:srgbClr val="F3F2EF"/>
                </a:solidFill>
              </a:rPr>
              <a:t>We make the lion’s share of the revenue in the transaction flow. </a:t>
            </a:r>
            <a:endParaRPr b="0" sz="2700">
              <a:solidFill>
                <a:srgbClr val="F3F2EF"/>
              </a:solidFill>
            </a:endParaRPr>
          </a:p>
          <a:p>
            <a:pPr indent="0" lvl="0" marL="0" rtl="0" algn="l">
              <a:lnSpc>
                <a:spcPct val="90000"/>
              </a:lnSpc>
              <a:spcBef>
                <a:spcPts val="0"/>
              </a:spcBef>
              <a:spcAft>
                <a:spcPts val="0"/>
              </a:spcAft>
              <a:buNone/>
            </a:pPr>
            <a:r>
              <a:t/>
            </a:r>
            <a:endParaRPr b="0" sz="2700">
              <a:solidFill>
                <a:srgbClr val="F3F2EF"/>
              </a:solidFill>
            </a:endParaRPr>
          </a:p>
          <a:p>
            <a:pPr indent="-400050" lvl="0" marL="457200" rtl="0" algn="l">
              <a:lnSpc>
                <a:spcPct val="90000"/>
              </a:lnSpc>
              <a:spcBef>
                <a:spcPts val="0"/>
              </a:spcBef>
              <a:spcAft>
                <a:spcPts val="0"/>
              </a:spcAft>
              <a:buClr>
                <a:srgbClr val="F3F2EF"/>
              </a:buClr>
              <a:buSzPts val="2700"/>
              <a:buChar char="●"/>
            </a:pPr>
            <a:r>
              <a:rPr b="0" lang="en-US" sz="2700">
                <a:solidFill>
                  <a:srgbClr val="F3F2EF"/>
                </a:solidFill>
              </a:rPr>
              <a:t>Rates can vary but we average 2.4% on most transactions.</a:t>
            </a:r>
            <a:endParaRPr b="0" sz="2700">
              <a:solidFill>
                <a:srgbClr val="F3F2EF"/>
              </a:solidFill>
            </a:endParaRPr>
          </a:p>
        </p:txBody>
      </p:sp>
      <p:pic>
        <p:nvPicPr>
          <p:cNvPr id="469" name="Google Shape;469;p33"/>
          <p:cNvPicPr preferRelativeResize="0"/>
          <p:nvPr/>
        </p:nvPicPr>
        <p:blipFill>
          <a:blip r:embed="rId3">
            <a:alphaModFix/>
          </a:blip>
          <a:stretch>
            <a:fillRect/>
          </a:stretch>
        </p:blipFill>
        <p:spPr>
          <a:xfrm>
            <a:off x="7037520" y="1634550"/>
            <a:ext cx="4153959" cy="3827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4"/>
          <p:cNvSpPr/>
          <p:nvPr/>
        </p:nvSpPr>
        <p:spPr>
          <a:xfrm>
            <a:off x="-12900" y="0"/>
            <a:ext cx="12204900" cy="6870900"/>
          </a:xfrm>
          <a:prstGeom prst="rect">
            <a:avLst/>
          </a:prstGeom>
          <a:solidFill>
            <a:srgbClr val="00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4"/>
          <p:cNvSpPr txBox="1"/>
          <p:nvPr>
            <p:ph type="title"/>
          </p:nvPr>
        </p:nvSpPr>
        <p:spPr>
          <a:xfrm>
            <a:off x="397041" y="252827"/>
            <a:ext cx="11213400" cy="909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rgbClr val="5BEA83"/>
                </a:solidFill>
              </a:rPr>
              <a:t>Word on the street</a:t>
            </a:r>
            <a:endParaRPr>
              <a:solidFill>
                <a:srgbClr val="5BEA83"/>
              </a:solidFill>
            </a:endParaRPr>
          </a:p>
        </p:txBody>
      </p:sp>
      <p:pic>
        <p:nvPicPr>
          <p:cNvPr id="477" name="Google Shape;477;p34"/>
          <p:cNvPicPr preferRelativeResize="0"/>
          <p:nvPr/>
        </p:nvPicPr>
        <p:blipFill>
          <a:blip r:embed="rId3">
            <a:alphaModFix/>
          </a:blip>
          <a:stretch>
            <a:fillRect/>
          </a:stretch>
        </p:blipFill>
        <p:spPr>
          <a:xfrm>
            <a:off x="397050" y="1641925"/>
            <a:ext cx="3566800" cy="3574151"/>
          </a:xfrm>
          <a:prstGeom prst="rect">
            <a:avLst/>
          </a:prstGeom>
          <a:noFill/>
          <a:ln>
            <a:noFill/>
          </a:ln>
          <a:effectLst>
            <a:outerShdw blurRad="1371600" rotWithShape="0" algn="bl" dir="5400000" dist="190500">
              <a:srgbClr val="5BEA83">
                <a:alpha val="8000"/>
              </a:srgbClr>
            </a:outerShdw>
          </a:effectLst>
        </p:spPr>
      </p:pic>
      <p:pic>
        <p:nvPicPr>
          <p:cNvPr id="478" name="Google Shape;478;p34"/>
          <p:cNvPicPr preferRelativeResize="0"/>
          <p:nvPr/>
        </p:nvPicPr>
        <p:blipFill>
          <a:blip r:embed="rId4">
            <a:alphaModFix/>
          </a:blip>
          <a:stretch>
            <a:fillRect/>
          </a:stretch>
        </p:blipFill>
        <p:spPr>
          <a:xfrm>
            <a:off x="4134275" y="1641925"/>
            <a:ext cx="3566800" cy="3566800"/>
          </a:xfrm>
          <a:prstGeom prst="rect">
            <a:avLst/>
          </a:prstGeom>
          <a:noFill/>
          <a:ln>
            <a:noFill/>
          </a:ln>
          <a:effectLst>
            <a:outerShdw blurRad="1371600" rotWithShape="0" algn="bl" dir="5400000" dist="190500">
              <a:srgbClr val="5BEA83">
                <a:alpha val="8000"/>
              </a:srgbClr>
            </a:outerShdw>
          </a:effectLst>
        </p:spPr>
      </p:pic>
      <p:pic>
        <p:nvPicPr>
          <p:cNvPr id="479" name="Google Shape;479;p34"/>
          <p:cNvPicPr preferRelativeResize="0"/>
          <p:nvPr/>
        </p:nvPicPr>
        <p:blipFill>
          <a:blip r:embed="rId5">
            <a:alphaModFix/>
          </a:blip>
          <a:stretch>
            <a:fillRect/>
          </a:stretch>
        </p:blipFill>
        <p:spPr>
          <a:xfrm>
            <a:off x="7871506" y="1641925"/>
            <a:ext cx="3566800" cy="3561171"/>
          </a:xfrm>
          <a:prstGeom prst="rect">
            <a:avLst/>
          </a:prstGeom>
          <a:noFill/>
          <a:ln>
            <a:noFill/>
          </a:ln>
          <a:effectLst>
            <a:outerShdw blurRad="1285875" rotWithShape="0" algn="bl" dir="5400000" dist="200025">
              <a:srgbClr val="5BEA83">
                <a:alpha val="9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92" name="Shape 92"/>
        <p:cNvGrpSpPr/>
        <p:nvPr/>
      </p:nvGrpSpPr>
      <p:grpSpPr>
        <a:xfrm>
          <a:off x="0" y="0"/>
          <a:ext cx="0" cy="0"/>
          <a:chOff x="0" y="0"/>
          <a:chExt cx="0" cy="0"/>
        </a:xfrm>
      </p:grpSpPr>
      <p:sp>
        <p:nvSpPr>
          <p:cNvPr id="93" name="Google Shape;93;p17"/>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Poppins Light"/>
                <a:ea typeface="Poppins Light"/>
                <a:cs typeface="Poppins Light"/>
                <a:sym typeface="Poppins Light"/>
              </a:rPr>
              <a:t>Page | </a:t>
            </a:r>
            <a:fld id="{00000000-1234-1234-1234-123412341234}" type="slidenum">
              <a:rPr b="0" i="0" lang="en-US" sz="1000" u="none" cap="none" strike="noStrike">
                <a:solidFill>
                  <a:srgbClr val="FFFFFF"/>
                </a:solidFill>
                <a:latin typeface="Poppins Light"/>
                <a:ea typeface="Poppins Light"/>
                <a:cs typeface="Poppins Light"/>
                <a:sym typeface="Poppins Light"/>
              </a:rPr>
              <a:t>‹#›</a:t>
            </a:fld>
            <a:endParaRPr b="0" i="0" sz="1000" u="none" cap="none" strike="noStrike">
              <a:solidFill>
                <a:srgbClr val="FFFFFF"/>
              </a:solidFill>
              <a:latin typeface="Poppins Light"/>
              <a:ea typeface="Poppins Light"/>
              <a:cs typeface="Poppins Light"/>
              <a:sym typeface="Poppins Light"/>
            </a:endParaRPr>
          </a:p>
        </p:txBody>
      </p:sp>
      <p:sp>
        <p:nvSpPr>
          <p:cNvPr id="94" name="Google Shape;94;p17"/>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Disclaimer</a:t>
            </a:r>
            <a:endParaRPr/>
          </a:p>
        </p:txBody>
      </p:sp>
      <p:sp>
        <p:nvSpPr>
          <p:cNvPr id="95" name="Google Shape;95;p17"/>
          <p:cNvSpPr txBox="1"/>
          <p:nvPr/>
        </p:nvSpPr>
        <p:spPr>
          <a:xfrm>
            <a:off x="228850" y="1209675"/>
            <a:ext cx="11544048" cy="50649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555859"/>
              </a:buClr>
              <a:buSzPts val="1200"/>
              <a:buFont typeface="Poppins"/>
              <a:buNone/>
            </a:pPr>
            <a:r>
              <a:rPr b="0" i="0" lang="en-US" sz="1500" u="none" cap="none" strike="noStrike">
                <a:solidFill>
                  <a:srgbClr val="10292C"/>
                </a:solidFill>
                <a:latin typeface="Poppins Light"/>
                <a:ea typeface="Poppins Light"/>
                <a:cs typeface="Poppins Light"/>
                <a:sym typeface="Poppins Light"/>
              </a:rPr>
              <a:t>The information contained in this presentation or subsequently provided to any recipient of this presentation whether orally or in writing by or on behalf of ClearSpend </a:t>
            </a:r>
            <a:r>
              <a:rPr lang="en-US" sz="1500">
                <a:solidFill>
                  <a:srgbClr val="10292C"/>
                </a:solidFill>
                <a:latin typeface="Poppins Light"/>
                <a:ea typeface="Poppins Light"/>
                <a:cs typeface="Poppins Light"/>
                <a:sym typeface="Poppins Light"/>
              </a:rPr>
              <a:t>Inc.</a:t>
            </a:r>
            <a:r>
              <a:rPr b="0" i="0" lang="en-US" sz="1500" u="none" cap="none" strike="noStrike">
                <a:solidFill>
                  <a:srgbClr val="10292C"/>
                </a:solidFill>
                <a:latin typeface="Poppins Light"/>
                <a:ea typeface="Poppins Light"/>
                <a:cs typeface="Poppins Light"/>
                <a:sym typeface="Poppins Light"/>
              </a:rPr>
              <a:t> (“ClearSpend or the Company”) or its respective employees, agents or consultants (information) is provided to the recipients on the terms and condition set out in this notice. The purpose of this presentation is to provide recipients with information relating to the Company. This presentation has been prepared by the Company and each recipient must make his/her own independent assessment and investigation of ClearSpend Limited and its business and assets and should not rely on any statement or the adequacy and accuracy of any information.</a:t>
            </a:r>
            <a:endParaRPr b="0" i="0" sz="1500" u="none" cap="none" strike="noStrike">
              <a:solidFill>
                <a:srgbClr val="10292C"/>
              </a:solidFill>
              <a:latin typeface="Poppins Light"/>
              <a:ea typeface="Poppins Light"/>
              <a:cs typeface="Poppins Light"/>
              <a:sym typeface="Poppins Light"/>
            </a:endParaRPr>
          </a:p>
          <a:p>
            <a:pPr indent="0" lvl="0" marL="0" marR="0" rtl="0" algn="just">
              <a:lnSpc>
                <a:spcPct val="100000"/>
              </a:lnSpc>
              <a:spcBef>
                <a:spcPts val="0"/>
              </a:spcBef>
              <a:spcAft>
                <a:spcPts val="0"/>
              </a:spcAft>
              <a:buClr>
                <a:srgbClr val="555859"/>
              </a:buClr>
              <a:buSzPts val="1200"/>
              <a:buFont typeface="Poppins"/>
              <a:buNone/>
            </a:pPr>
            <a:r>
              <a:t/>
            </a:r>
            <a:endParaRPr b="1" i="0" sz="1500" u="none" cap="none" strike="noStrike">
              <a:solidFill>
                <a:srgbClr val="10292C"/>
              </a:solidFill>
              <a:latin typeface="Poppins Light"/>
              <a:ea typeface="Poppins Light"/>
              <a:cs typeface="Poppins Light"/>
              <a:sym typeface="Poppins Light"/>
            </a:endParaRPr>
          </a:p>
          <a:p>
            <a:pPr indent="0" lvl="0" marL="0" marR="0" rtl="0" algn="just">
              <a:lnSpc>
                <a:spcPct val="100000"/>
              </a:lnSpc>
              <a:spcBef>
                <a:spcPts val="0"/>
              </a:spcBef>
              <a:spcAft>
                <a:spcPts val="0"/>
              </a:spcAft>
              <a:buClr>
                <a:srgbClr val="555859"/>
              </a:buClr>
              <a:buSzPts val="1200"/>
              <a:buFont typeface="Poppins"/>
              <a:buNone/>
            </a:pPr>
            <a:r>
              <a:rPr b="0" i="0" lang="en-US" sz="1500" u="none" cap="none" strike="noStrike">
                <a:solidFill>
                  <a:srgbClr val="10292C"/>
                </a:solidFill>
                <a:latin typeface="Poppins Light"/>
                <a:ea typeface="Poppins Light"/>
                <a:cs typeface="Poppins Light"/>
                <a:sym typeface="Poppins Light"/>
              </a:rPr>
              <a:t>The company makes no representation or warranty (either expressed or implied) as to the accuracy, reliability, or completeness of the information. The Company and its directors, employees, agents and consultants shall have no liability (including liability to any person by reason of negligence or negligent misstatement) for any statements, opinions, information or matters (express or implied) arising out of, contained in or derived from, or for any omissions from the presentation, except liability under statute that can not be excluded.</a:t>
            </a:r>
            <a:endParaRPr b="0" i="0" sz="1500" u="none" cap="none" strike="noStrike">
              <a:solidFill>
                <a:srgbClr val="10292C"/>
              </a:solidFill>
              <a:latin typeface="Poppins Light"/>
              <a:ea typeface="Poppins Light"/>
              <a:cs typeface="Poppins Light"/>
              <a:sym typeface="Poppins Light"/>
            </a:endParaRPr>
          </a:p>
          <a:p>
            <a:pPr indent="0" lvl="0" marL="0" marR="0" rtl="0" algn="just">
              <a:lnSpc>
                <a:spcPct val="100000"/>
              </a:lnSpc>
              <a:spcBef>
                <a:spcPts val="0"/>
              </a:spcBef>
              <a:spcAft>
                <a:spcPts val="0"/>
              </a:spcAft>
              <a:buClr>
                <a:srgbClr val="555859"/>
              </a:buClr>
              <a:buSzPts val="1200"/>
              <a:buFont typeface="Poppins"/>
              <a:buNone/>
            </a:pPr>
            <a:r>
              <a:t/>
            </a:r>
            <a:endParaRPr b="0" i="0" sz="1500" u="none" cap="none" strike="noStrike">
              <a:solidFill>
                <a:srgbClr val="10292C"/>
              </a:solidFill>
              <a:latin typeface="Poppins Light"/>
              <a:ea typeface="Poppins Light"/>
              <a:cs typeface="Poppins Light"/>
              <a:sym typeface="Poppins Light"/>
            </a:endParaRPr>
          </a:p>
          <a:p>
            <a:pPr indent="0" lvl="0" marL="0" marR="0" rtl="0" algn="just">
              <a:lnSpc>
                <a:spcPct val="100000"/>
              </a:lnSpc>
              <a:spcBef>
                <a:spcPts val="0"/>
              </a:spcBef>
              <a:spcAft>
                <a:spcPts val="0"/>
              </a:spcAft>
              <a:buNone/>
            </a:pPr>
            <a:r>
              <a:rPr b="0" i="0" lang="en-US" sz="1500" u="none" cap="none" strike="noStrike">
                <a:solidFill>
                  <a:srgbClr val="10292C"/>
                </a:solidFill>
                <a:latin typeface="Poppins Light"/>
                <a:ea typeface="Poppins Light"/>
                <a:cs typeface="Poppins Light"/>
                <a:sym typeface="Poppins Light"/>
              </a:rPr>
              <a:t>This presentation contains references to certain intentions, expectations and plans of the Company. These intentions, expectations and plans may or may not be achieved. They are based on certain assumptions which may not be met or on which views may differ. The performance and operation of the Company may be influenced by a number of factors, many of which are outside the control of the Company. No representation or warranty, express or implied, is made by the Company or its respective directors, employees, officers, agents, consultants or advisors that intentions, expectations or plans will be achieved either totally or partially or that any particular rate of return will be achieved. </a:t>
            </a:r>
            <a:endParaRPr b="0" i="0" sz="1500" u="none" cap="none" strike="noStrike">
              <a:solidFill>
                <a:srgbClr val="10292C"/>
              </a:solidFill>
              <a:latin typeface="Poppins Light"/>
              <a:ea typeface="Poppins Light"/>
              <a:cs typeface="Poppins Light"/>
              <a:sym typeface="Poppins Light"/>
            </a:endParaRPr>
          </a:p>
        </p:txBody>
      </p:sp>
      <p:pic>
        <p:nvPicPr>
          <p:cNvPr descr="Icon&#10;&#10;Description automatically generated" id="96" name="Google Shape;96;p17"/>
          <p:cNvPicPr preferRelativeResize="0"/>
          <p:nvPr/>
        </p:nvPicPr>
        <p:blipFill rotWithShape="1">
          <a:blip r:embed="rId3">
            <a:alphaModFix/>
          </a:blip>
          <a:srcRect b="0" l="0" r="0" t="0"/>
          <a:stretch/>
        </p:blipFill>
        <p:spPr>
          <a:xfrm>
            <a:off x="11123364" y="5858219"/>
            <a:ext cx="806068" cy="8060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5"/>
          <p:cNvSpPr/>
          <p:nvPr/>
        </p:nvSpPr>
        <p:spPr>
          <a:xfrm>
            <a:off x="-12900" y="0"/>
            <a:ext cx="12204900" cy="6870900"/>
          </a:xfrm>
          <a:prstGeom prst="rect">
            <a:avLst/>
          </a:prstGeom>
          <a:solidFill>
            <a:srgbClr val="00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5"/>
          <p:cNvSpPr txBox="1"/>
          <p:nvPr>
            <p:ph type="title"/>
          </p:nvPr>
        </p:nvSpPr>
        <p:spPr>
          <a:xfrm>
            <a:off x="397041" y="252827"/>
            <a:ext cx="11213400" cy="909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rgbClr val="5BEA83"/>
                </a:solidFill>
              </a:rPr>
              <a:t>Stripe Endorsement </a:t>
            </a:r>
            <a:endParaRPr>
              <a:solidFill>
                <a:srgbClr val="5BEA83"/>
              </a:solidFill>
            </a:endParaRPr>
          </a:p>
        </p:txBody>
      </p:sp>
      <p:sp>
        <p:nvSpPr>
          <p:cNvPr id="487" name="Google Shape;487;p35"/>
          <p:cNvSpPr/>
          <p:nvPr/>
        </p:nvSpPr>
        <p:spPr>
          <a:xfrm>
            <a:off x="632250" y="1245150"/>
            <a:ext cx="10787100" cy="4606500"/>
          </a:xfrm>
          <a:prstGeom prst="rect">
            <a:avLst/>
          </a:prstGeom>
          <a:solidFill>
            <a:srgbClr val="003333"/>
          </a:solidFill>
          <a:ln>
            <a:noFill/>
          </a:ln>
          <a:effectLst>
            <a:outerShdw blurRad="1371600" rotWithShape="0" algn="bl" dir="5400000" dist="142875">
              <a:srgbClr val="5BEA83">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5"/>
          <p:cNvSpPr txBox="1"/>
          <p:nvPr>
            <p:ph type="title"/>
          </p:nvPr>
        </p:nvSpPr>
        <p:spPr>
          <a:xfrm>
            <a:off x="835350" y="1720776"/>
            <a:ext cx="10356000" cy="30033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555859"/>
              </a:buClr>
              <a:buSzPct val="56250"/>
              <a:buNone/>
            </a:pPr>
            <a:r>
              <a:rPr b="0" lang="en-US" sz="3200">
                <a:solidFill>
                  <a:srgbClr val="F3F2EF"/>
                </a:solidFill>
              </a:rPr>
              <a:t>“Stripe is excited to support ClearSpend and their mission to empower small businesses with a reimagined approach to expense and spend management. Stripe’s Treasury and Issuing APIs will enable ClearSpend to hit the market faster with a superior solution for the countless small businesses that need it.”</a:t>
            </a:r>
            <a:endParaRPr b="0">
              <a:solidFill>
                <a:srgbClr val="F3F2EF"/>
              </a:solidFill>
            </a:endParaRPr>
          </a:p>
        </p:txBody>
      </p:sp>
      <p:pic>
        <p:nvPicPr>
          <p:cNvPr id="489" name="Google Shape;489;p35"/>
          <p:cNvPicPr preferRelativeResize="0"/>
          <p:nvPr/>
        </p:nvPicPr>
        <p:blipFill>
          <a:blip r:embed="rId3">
            <a:alphaModFix/>
          </a:blip>
          <a:stretch>
            <a:fillRect/>
          </a:stretch>
        </p:blipFill>
        <p:spPr>
          <a:xfrm>
            <a:off x="9766650" y="4977775"/>
            <a:ext cx="1424701" cy="678950"/>
          </a:xfrm>
          <a:prstGeom prst="rect">
            <a:avLst/>
          </a:prstGeom>
          <a:noFill/>
          <a:ln>
            <a:noFill/>
          </a:ln>
        </p:spPr>
      </p:pic>
      <p:sp>
        <p:nvSpPr>
          <p:cNvPr id="490" name="Google Shape;490;p35"/>
          <p:cNvSpPr txBox="1"/>
          <p:nvPr/>
        </p:nvSpPr>
        <p:spPr>
          <a:xfrm>
            <a:off x="927000" y="4749925"/>
            <a:ext cx="687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3F2EF"/>
                </a:solidFill>
                <a:latin typeface="Poppins"/>
                <a:ea typeface="Poppins"/>
                <a:cs typeface="Poppins"/>
                <a:sym typeface="Poppins"/>
              </a:rPr>
              <a:t>- </a:t>
            </a:r>
            <a:r>
              <a:rPr b="1" lang="en-US">
                <a:solidFill>
                  <a:srgbClr val="F3F2EF"/>
                </a:solidFill>
                <a:latin typeface="Poppins"/>
                <a:ea typeface="Poppins"/>
                <a:cs typeface="Poppins"/>
                <a:sym typeface="Poppins"/>
              </a:rPr>
              <a:t>Denise Ho</a:t>
            </a:r>
            <a:r>
              <a:rPr lang="en-US">
                <a:solidFill>
                  <a:srgbClr val="F3F2EF"/>
                </a:solidFill>
                <a:latin typeface="Poppins"/>
                <a:ea typeface="Poppins"/>
                <a:cs typeface="Poppins"/>
                <a:sym typeface="Poppins"/>
              </a:rPr>
              <a:t>, Head of Product for Banking-as-a-Service (BaaS) at Stripe</a:t>
            </a:r>
            <a:endParaRPr>
              <a:solidFill>
                <a:srgbClr val="F3F2EF"/>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6"/>
          <p:cNvSpPr/>
          <p:nvPr/>
        </p:nvSpPr>
        <p:spPr>
          <a:xfrm>
            <a:off x="-12900" y="0"/>
            <a:ext cx="12204900" cy="6870900"/>
          </a:xfrm>
          <a:prstGeom prst="rect">
            <a:avLst/>
          </a:prstGeom>
          <a:solidFill>
            <a:srgbClr val="00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6"/>
          <p:cNvSpPr txBox="1"/>
          <p:nvPr>
            <p:ph type="title"/>
          </p:nvPr>
        </p:nvSpPr>
        <p:spPr>
          <a:xfrm>
            <a:off x="397041" y="252827"/>
            <a:ext cx="11213400" cy="909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rgbClr val="5BEA83"/>
                </a:solidFill>
              </a:rPr>
              <a:t>AngelList</a:t>
            </a:r>
            <a:r>
              <a:rPr lang="en-US">
                <a:solidFill>
                  <a:srgbClr val="5BEA83"/>
                </a:solidFill>
              </a:rPr>
              <a:t> Endorsement </a:t>
            </a:r>
            <a:endParaRPr>
              <a:solidFill>
                <a:srgbClr val="5BEA83"/>
              </a:solidFill>
            </a:endParaRPr>
          </a:p>
        </p:txBody>
      </p:sp>
      <p:sp>
        <p:nvSpPr>
          <p:cNvPr id="498" name="Google Shape;498;p36"/>
          <p:cNvSpPr/>
          <p:nvPr/>
        </p:nvSpPr>
        <p:spPr>
          <a:xfrm>
            <a:off x="632250" y="1245150"/>
            <a:ext cx="10787100" cy="4606500"/>
          </a:xfrm>
          <a:prstGeom prst="rect">
            <a:avLst/>
          </a:prstGeom>
          <a:solidFill>
            <a:srgbClr val="003333"/>
          </a:solidFill>
          <a:ln>
            <a:noFill/>
          </a:ln>
          <a:effectLst>
            <a:outerShdw blurRad="1371600" rotWithShape="0" algn="bl" dir="5400000" dist="142875">
              <a:srgbClr val="5BEA83">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6"/>
          <p:cNvSpPr txBox="1"/>
          <p:nvPr>
            <p:ph type="title"/>
          </p:nvPr>
        </p:nvSpPr>
        <p:spPr>
          <a:xfrm>
            <a:off x="835350" y="1720776"/>
            <a:ext cx="10356000" cy="3003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55859"/>
              </a:buClr>
              <a:buSzPts val="1800"/>
              <a:buNone/>
            </a:pPr>
            <a:r>
              <a:rPr b="0" lang="en-US" sz="2900">
                <a:solidFill>
                  <a:schemeClr val="lt1"/>
                </a:solidFill>
              </a:rPr>
              <a:t>"We're excited to be investors in ClearSpend. We believe that exceptional people make exceptional companies and we know from our data that ClearSpend ranks in the 99.9th percentile of startups hiring on the AngelList platform in terms of interest from top job applicants.</a:t>
            </a:r>
            <a:endParaRPr b="0" sz="2900">
              <a:solidFill>
                <a:schemeClr val="lt1"/>
              </a:solidFill>
            </a:endParaRPr>
          </a:p>
        </p:txBody>
      </p:sp>
      <p:sp>
        <p:nvSpPr>
          <p:cNvPr id="500" name="Google Shape;500;p36"/>
          <p:cNvSpPr txBox="1"/>
          <p:nvPr/>
        </p:nvSpPr>
        <p:spPr>
          <a:xfrm>
            <a:off x="927000" y="4749925"/>
            <a:ext cx="6877500" cy="4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3F2EF"/>
                </a:solidFill>
                <a:latin typeface="Poppins"/>
                <a:ea typeface="Poppins"/>
                <a:cs typeface="Poppins"/>
                <a:sym typeface="Poppins"/>
              </a:rPr>
              <a:t>- </a:t>
            </a:r>
            <a:r>
              <a:rPr b="1" lang="en-US" sz="1850">
                <a:solidFill>
                  <a:schemeClr val="lt1"/>
                </a:solidFill>
              </a:rPr>
              <a:t>Abraham Othman, PhD, AngelList Early-Stage Quant Fund</a:t>
            </a:r>
            <a:endParaRPr sz="2200">
              <a:solidFill>
                <a:schemeClr val="lt1"/>
              </a:solidFill>
              <a:latin typeface="Poppins"/>
              <a:ea typeface="Poppins"/>
              <a:cs typeface="Poppins"/>
              <a:sym typeface="Poppins"/>
            </a:endParaRPr>
          </a:p>
        </p:txBody>
      </p:sp>
      <p:pic>
        <p:nvPicPr>
          <p:cNvPr id="501" name="Google Shape;501;p36"/>
          <p:cNvPicPr preferRelativeResize="0"/>
          <p:nvPr/>
        </p:nvPicPr>
        <p:blipFill>
          <a:blip r:embed="rId3">
            <a:alphaModFix/>
          </a:blip>
          <a:stretch>
            <a:fillRect/>
          </a:stretch>
        </p:blipFill>
        <p:spPr>
          <a:xfrm>
            <a:off x="8845050" y="5273775"/>
            <a:ext cx="2193900" cy="402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506" name="Shape 506"/>
        <p:cNvGrpSpPr/>
        <p:nvPr/>
      </p:nvGrpSpPr>
      <p:grpSpPr>
        <a:xfrm>
          <a:off x="0" y="0"/>
          <a:ext cx="0" cy="0"/>
          <a:chOff x="0" y="0"/>
          <a:chExt cx="0" cy="0"/>
        </a:xfrm>
      </p:grpSpPr>
      <p:sp>
        <p:nvSpPr>
          <p:cNvPr id="507" name="Google Shape;507;p37"/>
          <p:cNvSpPr/>
          <p:nvPr/>
        </p:nvSpPr>
        <p:spPr>
          <a:xfrm>
            <a:off x="387300" y="2705100"/>
            <a:ext cx="10366500" cy="3596700"/>
          </a:xfrm>
          <a:prstGeom prst="roundRect">
            <a:avLst>
              <a:gd fmla="val 4161" name="adj"/>
            </a:avLst>
          </a:prstGeom>
          <a:solidFill>
            <a:srgbClr val="DDDAD1"/>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None/>
            </a:pPr>
            <a:r>
              <a:rPr b="1" lang="en-US" sz="1333">
                <a:solidFill>
                  <a:srgbClr val="14B189"/>
                </a:solidFill>
                <a:latin typeface="Poppins"/>
                <a:ea typeface="Poppins"/>
                <a:cs typeface="Poppins"/>
                <a:sym typeface="Poppins"/>
              </a:rPr>
              <a:t>Total Market</a:t>
            </a:r>
            <a:endParaRPr b="1" i="0" sz="1333" u="none" cap="none" strike="noStrike">
              <a:solidFill>
                <a:srgbClr val="14B189"/>
              </a:solidFill>
              <a:latin typeface="Poppins"/>
              <a:ea typeface="Poppins"/>
              <a:cs typeface="Poppins"/>
              <a:sym typeface="Poppins"/>
            </a:endParaRPr>
          </a:p>
        </p:txBody>
      </p:sp>
      <p:sp>
        <p:nvSpPr>
          <p:cNvPr id="508" name="Google Shape;508;p37"/>
          <p:cNvSpPr txBox="1"/>
          <p:nvPr>
            <p:ph type="title"/>
          </p:nvPr>
        </p:nvSpPr>
        <p:spPr>
          <a:xfrm>
            <a:off x="250271" y="648260"/>
            <a:ext cx="11213400" cy="5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Assessable Market Focus</a:t>
            </a:r>
            <a:endParaRPr/>
          </a:p>
        </p:txBody>
      </p:sp>
      <p:pic>
        <p:nvPicPr>
          <p:cNvPr descr="Icon&#10;&#10;Description automatically generated" id="509" name="Google Shape;509;p37"/>
          <p:cNvPicPr preferRelativeResize="0"/>
          <p:nvPr/>
        </p:nvPicPr>
        <p:blipFill rotWithShape="1">
          <a:blip r:embed="rId3">
            <a:alphaModFix/>
          </a:blip>
          <a:srcRect b="0" l="0" r="0" t="0"/>
          <a:stretch/>
        </p:blipFill>
        <p:spPr>
          <a:xfrm>
            <a:off x="11123364" y="5858219"/>
            <a:ext cx="806068" cy="806068"/>
          </a:xfrm>
          <a:prstGeom prst="rect">
            <a:avLst/>
          </a:prstGeom>
          <a:noFill/>
          <a:ln>
            <a:noFill/>
          </a:ln>
        </p:spPr>
      </p:pic>
      <p:sp>
        <p:nvSpPr>
          <p:cNvPr id="510" name="Google Shape;510;p37"/>
          <p:cNvSpPr/>
          <p:nvPr/>
        </p:nvSpPr>
        <p:spPr>
          <a:xfrm>
            <a:off x="574872" y="5128975"/>
            <a:ext cx="5309100" cy="1023300"/>
          </a:xfrm>
          <a:prstGeom prst="roundRect">
            <a:avLst>
              <a:gd fmla="val 16667" name="adj"/>
            </a:avLst>
          </a:prstGeom>
          <a:solidFill>
            <a:srgbClr val="10292C"/>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None/>
            </a:pPr>
            <a:r>
              <a:rPr b="1" lang="en-US" sz="1333">
                <a:solidFill>
                  <a:srgbClr val="F3F2EF"/>
                </a:solidFill>
                <a:latin typeface="Poppins"/>
                <a:ea typeface="Poppins"/>
                <a:cs typeface="Poppins"/>
                <a:sym typeface="Poppins"/>
              </a:rPr>
              <a:t>Total Market</a:t>
            </a:r>
            <a:endParaRPr b="1" i="0" sz="1333" u="none" cap="none" strike="noStrike">
              <a:solidFill>
                <a:srgbClr val="F3F2EF"/>
              </a:solidFill>
              <a:latin typeface="Poppins"/>
              <a:ea typeface="Poppins"/>
              <a:cs typeface="Poppins"/>
              <a:sym typeface="Poppins"/>
            </a:endParaRPr>
          </a:p>
        </p:txBody>
      </p:sp>
      <p:sp>
        <p:nvSpPr>
          <p:cNvPr id="511" name="Google Shape;511;p37"/>
          <p:cNvSpPr/>
          <p:nvPr/>
        </p:nvSpPr>
        <p:spPr>
          <a:xfrm>
            <a:off x="1876056" y="4047613"/>
            <a:ext cx="2706300" cy="1023300"/>
          </a:xfrm>
          <a:prstGeom prst="roundRect">
            <a:avLst>
              <a:gd fmla="val 10932" name="adj"/>
            </a:avLst>
          </a:prstGeom>
          <a:solidFill>
            <a:srgbClr val="14B189"/>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None/>
            </a:pPr>
            <a:r>
              <a:rPr b="1" lang="en-US" sz="1333">
                <a:solidFill>
                  <a:srgbClr val="F3F2EF"/>
                </a:solidFill>
                <a:latin typeface="Poppins"/>
                <a:ea typeface="Poppins"/>
                <a:cs typeface="Poppins"/>
                <a:sym typeface="Poppins"/>
              </a:rPr>
              <a:t>Serviceable</a:t>
            </a:r>
            <a:r>
              <a:rPr b="1" i="0" lang="en-US" sz="1333" u="none" cap="none" strike="noStrike">
                <a:solidFill>
                  <a:srgbClr val="F3F2EF"/>
                </a:solidFill>
                <a:latin typeface="Poppins"/>
                <a:ea typeface="Poppins"/>
                <a:cs typeface="Poppins"/>
                <a:sym typeface="Poppins"/>
              </a:rPr>
              <a:t> </a:t>
            </a:r>
            <a:r>
              <a:rPr b="1" lang="en-US" sz="1333">
                <a:solidFill>
                  <a:srgbClr val="F3F2EF"/>
                </a:solidFill>
                <a:latin typeface="Poppins"/>
                <a:ea typeface="Poppins"/>
                <a:cs typeface="Poppins"/>
                <a:sym typeface="Poppins"/>
              </a:rPr>
              <a:t>Market</a:t>
            </a:r>
            <a:endParaRPr b="1" i="0" sz="1333" u="none" cap="none" strike="noStrike">
              <a:solidFill>
                <a:srgbClr val="F3F2EF"/>
              </a:solidFill>
              <a:latin typeface="Poppins"/>
              <a:ea typeface="Poppins"/>
              <a:cs typeface="Poppins"/>
              <a:sym typeface="Poppins"/>
            </a:endParaRPr>
          </a:p>
        </p:txBody>
      </p:sp>
      <p:sp>
        <p:nvSpPr>
          <p:cNvPr id="512" name="Google Shape;512;p37"/>
          <p:cNvSpPr/>
          <p:nvPr/>
        </p:nvSpPr>
        <p:spPr>
          <a:xfrm>
            <a:off x="2545957" y="2966250"/>
            <a:ext cx="1366500" cy="1023300"/>
          </a:xfrm>
          <a:prstGeom prst="roundRect">
            <a:avLst>
              <a:gd fmla="val 11343" name="adj"/>
            </a:avLst>
          </a:prstGeom>
          <a:solidFill>
            <a:srgbClr val="5BEA83"/>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None/>
            </a:pPr>
            <a:r>
              <a:rPr b="1" lang="en-US" sz="1333">
                <a:solidFill>
                  <a:srgbClr val="333333"/>
                </a:solidFill>
                <a:latin typeface="Poppins"/>
                <a:ea typeface="Poppins"/>
                <a:cs typeface="Poppins"/>
                <a:sym typeface="Poppins"/>
              </a:rPr>
              <a:t>Year 1 Market</a:t>
            </a:r>
            <a:endParaRPr b="1" i="0" sz="1333" u="none" cap="none" strike="noStrike">
              <a:solidFill>
                <a:srgbClr val="333333"/>
              </a:solidFill>
              <a:latin typeface="Poppins"/>
              <a:ea typeface="Poppins"/>
              <a:cs typeface="Poppins"/>
              <a:sym typeface="Poppins"/>
            </a:endParaRPr>
          </a:p>
        </p:txBody>
      </p:sp>
      <p:sp>
        <p:nvSpPr>
          <p:cNvPr id="513" name="Google Shape;513;p37"/>
          <p:cNvSpPr txBox="1"/>
          <p:nvPr/>
        </p:nvSpPr>
        <p:spPr>
          <a:xfrm>
            <a:off x="6877050" y="5455375"/>
            <a:ext cx="3522900" cy="370500"/>
          </a:xfrm>
          <a:prstGeom prst="rect">
            <a:avLst/>
          </a:prstGeom>
          <a:no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None/>
            </a:pPr>
            <a:r>
              <a:rPr lang="en-US" sz="1600">
                <a:solidFill>
                  <a:srgbClr val="333333"/>
                </a:solidFill>
                <a:latin typeface="Poppins"/>
                <a:ea typeface="Poppins"/>
                <a:cs typeface="Poppins"/>
                <a:sym typeface="Poppins"/>
              </a:rPr>
              <a:t>30M Small Businesses</a:t>
            </a:r>
            <a:endParaRPr i="0" sz="933" u="none" cap="none" strike="noStrike">
              <a:solidFill>
                <a:srgbClr val="333333"/>
              </a:solidFill>
              <a:latin typeface="Poppins"/>
              <a:ea typeface="Poppins"/>
              <a:cs typeface="Poppins"/>
              <a:sym typeface="Poppins"/>
            </a:endParaRPr>
          </a:p>
        </p:txBody>
      </p:sp>
      <p:sp>
        <p:nvSpPr>
          <p:cNvPr id="514" name="Google Shape;514;p37"/>
          <p:cNvSpPr txBox="1"/>
          <p:nvPr/>
        </p:nvSpPr>
        <p:spPr>
          <a:xfrm>
            <a:off x="6877050" y="4374025"/>
            <a:ext cx="3522900" cy="370500"/>
          </a:xfrm>
          <a:prstGeom prst="rect">
            <a:avLst/>
          </a:prstGeom>
          <a:no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None/>
            </a:pPr>
            <a:r>
              <a:rPr lang="en-US" sz="1600">
                <a:solidFill>
                  <a:srgbClr val="333333"/>
                </a:solidFill>
                <a:latin typeface="Poppins"/>
                <a:ea typeface="Poppins"/>
                <a:cs typeface="Poppins"/>
                <a:sym typeface="Poppins"/>
              </a:rPr>
              <a:t>6M SMBs With 2-500 Employees</a:t>
            </a:r>
            <a:endParaRPr i="0" sz="933" u="none" cap="none" strike="noStrike">
              <a:solidFill>
                <a:srgbClr val="333333"/>
              </a:solidFill>
              <a:latin typeface="Poppins"/>
              <a:ea typeface="Poppins"/>
              <a:cs typeface="Poppins"/>
              <a:sym typeface="Poppins"/>
            </a:endParaRPr>
          </a:p>
        </p:txBody>
      </p:sp>
      <p:sp>
        <p:nvSpPr>
          <p:cNvPr id="515" name="Google Shape;515;p37"/>
          <p:cNvSpPr txBox="1"/>
          <p:nvPr/>
        </p:nvSpPr>
        <p:spPr>
          <a:xfrm>
            <a:off x="6877050" y="3243750"/>
            <a:ext cx="3522900" cy="370500"/>
          </a:xfrm>
          <a:prstGeom prst="rect">
            <a:avLst/>
          </a:prstGeom>
          <a:no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None/>
            </a:pPr>
            <a:r>
              <a:rPr lang="en-US" sz="1600">
                <a:solidFill>
                  <a:srgbClr val="333333"/>
                </a:solidFill>
                <a:latin typeface="Poppins"/>
                <a:ea typeface="Poppins"/>
                <a:cs typeface="Poppins"/>
                <a:sym typeface="Poppins"/>
              </a:rPr>
              <a:t>630k SMBs With 2-19 Employees</a:t>
            </a:r>
            <a:endParaRPr i="0" sz="933" u="none" cap="none" strike="noStrike">
              <a:solidFill>
                <a:srgbClr val="333333"/>
              </a:solidFill>
              <a:latin typeface="Poppins"/>
              <a:ea typeface="Poppins"/>
              <a:cs typeface="Poppins"/>
              <a:sym typeface="Poppins"/>
            </a:endParaRPr>
          </a:p>
        </p:txBody>
      </p:sp>
      <p:cxnSp>
        <p:nvCxnSpPr>
          <p:cNvPr id="516" name="Google Shape;516;p37"/>
          <p:cNvCxnSpPr>
            <a:stCxn id="512" idx="3"/>
          </p:cNvCxnSpPr>
          <p:nvPr/>
        </p:nvCxnSpPr>
        <p:spPr>
          <a:xfrm>
            <a:off x="3912457" y="3477900"/>
            <a:ext cx="2842200" cy="0"/>
          </a:xfrm>
          <a:prstGeom prst="straightConnector1">
            <a:avLst/>
          </a:prstGeom>
          <a:noFill/>
          <a:ln cap="flat" cmpd="sng" w="9525">
            <a:solidFill>
              <a:schemeClr val="dk2"/>
            </a:solidFill>
            <a:prstDash val="dot"/>
            <a:round/>
            <a:headEnd len="med" w="med" type="none"/>
            <a:tailEnd len="med" w="med" type="none"/>
          </a:ln>
        </p:spPr>
      </p:cxnSp>
      <p:cxnSp>
        <p:nvCxnSpPr>
          <p:cNvPr id="517" name="Google Shape;517;p37"/>
          <p:cNvCxnSpPr/>
          <p:nvPr/>
        </p:nvCxnSpPr>
        <p:spPr>
          <a:xfrm>
            <a:off x="4582357" y="4635475"/>
            <a:ext cx="2146500" cy="0"/>
          </a:xfrm>
          <a:prstGeom prst="straightConnector1">
            <a:avLst/>
          </a:prstGeom>
          <a:noFill/>
          <a:ln cap="flat" cmpd="sng" w="9525">
            <a:solidFill>
              <a:schemeClr val="dk2"/>
            </a:solidFill>
            <a:prstDash val="dot"/>
            <a:round/>
            <a:headEnd len="med" w="med" type="none"/>
            <a:tailEnd len="med" w="med" type="none"/>
          </a:ln>
        </p:spPr>
      </p:cxnSp>
      <p:cxnSp>
        <p:nvCxnSpPr>
          <p:cNvPr id="518" name="Google Shape;518;p37"/>
          <p:cNvCxnSpPr/>
          <p:nvPr/>
        </p:nvCxnSpPr>
        <p:spPr>
          <a:xfrm>
            <a:off x="5883982" y="5640625"/>
            <a:ext cx="870900" cy="0"/>
          </a:xfrm>
          <a:prstGeom prst="straightConnector1">
            <a:avLst/>
          </a:prstGeom>
          <a:noFill/>
          <a:ln cap="flat" cmpd="sng" w="9525">
            <a:solidFill>
              <a:schemeClr val="dk2"/>
            </a:solidFill>
            <a:prstDash val="dot"/>
            <a:round/>
            <a:headEnd len="med" w="med" type="none"/>
            <a:tailEnd len="med" w="med" type="none"/>
          </a:ln>
        </p:spPr>
      </p:cxnSp>
      <p:cxnSp>
        <p:nvCxnSpPr>
          <p:cNvPr id="519" name="Google Shape;519;p37"/>
          <p:cNvCxnSpPr/>
          <p:nvPr/>
        </p:nvCxnSpPr>
        <p:spPr>
          <a:xfrm>
            <a:off x="6754875" y="3354150"/>
            <a:ext cx="0" cy="247500"/>
          </a:xfrm>
          <a:prstGeom prst="straightConnector1">
            <a:avLst/>
          </a:prstGeom>
          <a:noFill/>
          <a:ln cap="flat" cmpd="sng" w="9525">
            <a:solidFill>
              <a:srgbClr val="44546A"/>
            </a:solidFill>
            <a:prstDash val="dot"/>
            <a:round/>
            <a:headEnd len="med" w="med" type="none"/>
            <a:tailEnd len="med" w="med" type="none"/>
          </a:ln>
        </p:spPr>
      </p:cxnSp>
      <p:cxnSp>
        <p:nvCxnSpPr>
          <p:cNvPr id="520" name="Google Shape;520;p37"/>
          <p:cNvCxnSpPr/>
          <p:nvPr/>
        </p:nvCxnSpPr>
        <p:spPr>
          <a:xfrm>
            <a:off x="6754875" y="4511713"/>
            <a:ext cx="0" cy="247500"/>
          </a:xfrm>
          <a:prstGeom prst="straightConnector1">
            <a:avLst/>
          </a:prstGeom>
          <a:noFill/>
          <a:ln cap="flat" cmpd="sng" w="9525">
            <a:solidFill>
              <a:srgbClr val="44546A"/>
            </a:solidFill>
            <a:prstDash val="dot"/>
            <a:round/>
            <a:headEnd len="med" w="med" type="none"/>
            <a:tailEnd len="med" w="med" type="none"/>
          </a:ln>
        </p:spPr>
      </p:cxnSp>
      <p:cxnSp>
        <p:nvCxnSpPr>
          <p:cNvPr id="521" name="Google Shape;521;p37"/>
          <p:cNvCxnSpPr/>
          <p:nvPr/>
        </p:nvCxnSpPr>
        <p:spPr>
          <a:xfrm>
            <a:off x="6754875" y="5516863"/>
            <a:ext cx="0" cy="247500"/>
          </a:xfrm>
          <a:prstGeom prst="straightConnector1">
            <a:avLst/>
          </a:prstGeom>
          <a:noFill/>
          <a:ln cap="flat" cmpd="sng" w="9525">
            <a:solidFill>
              <a:srgbClr val="44546A"/>
            </a:solidFill>
            <a:prstDash val="dot"/>
            <a:round/>
            <a:headEnd len="med" w="med" type="none"/>
            <a:tailEnd len="med" w="med" type="none"/>
          </a:ln>
        </p:spPr>
      </p:cxnSp>
      <p:pic>
        <p:nvPicPr>
          <p:cNvPr id="522" name="Google Shape;522;p37"/>
          <p:cNvPicPr preferRelativeResize="0"/>
          <p:nvPr/>
        </p:nvPicPr>
        <p:blipFill rotWithShape="1">
          <a:blip r:embed="rId4">
            <a:alphaModFix/>
          </a:blip>
          <a:srcRect b="4513" l="3495" r="3541" t="2987"/>
          <a:stretch/>
        </p:blipFill>
        <p:spPr>
          <a:xfrm>
            <a:off x="2711850" y="4744526"/>
            <a:ext cx="1034700" cy="641700"/>
          </a:xfrm>
          <a:prstGeom prst="roundRect">
            <a:avLst>
              <a:gd fmla="val 5528" name="adj"/>
            </a:avLst>
          </a:prstGeom>
          <a:noFill/>
          <a:ln>
            <a:noFill/>
          </a:ln>
          <a:effectLst>
            <a:outerShdw blurRad="557213" rotWithShape="0" algn="bl" dir="5400000" dist="19050">
              <a:srgbClr val="000000">
                <a:alpha val="10000"/>
              </a:srgbClr>
            </a:outerShdw>
          </a:effectLst>
        </p:spPr>
      </p:pic>
      <p:sp>
        <p:nvSpPr>
          <p:cNvPr id="523" name="Google Shape;523;p37"/>
          <p:cNvSpPr txBox="1"/>
          <p:nvPr/>
        </p:nvSpPr>
        <p:spPr>
          <a:xfrm>
            <a:off x="387300" y="1404275"/>
            <a:ext cx="10153800" cy="1223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oppins"/>
              <a:buChar char="●"/>
            </a:pPr>
            <a:r>
              <a:rPr lang="en-US">
                <a:latin typeface="Poppins"/>
                <a:ea typeface="Poppins"/>
                <a:cs typeface="Poppins"/>
                <a:sym typeface="Poppins"/>
              </a:rPr>
              <a:t>First 6 Months - Focus on the 2-19 employee market with our Commercial PrePaid Card Program</a:t>
            </a:r>
            <a:endParaRPr>
              <a:latin typeface="Poppins"/>
              <a:ea typeface="Poppins"/>
              <a:cs typeface="Poppins"/>
              <a:sym typeface="Poppins"/>
            </a:endParaRPr>
          </a:p>
          <a:p>
            <a:pPr indent="-317500" lvl="0" marL="457200" rtl="0" algn="l">
              <a:spcBef>
                <a:spcPts val="1000"/>
              </a:spcBef>
              <a:spcAft>
                <a:spcPts val="0"/>
              </a:spcAft>
              <a:buSzPts val="1400"/>
              <a:buFont typeface="Poppins"/>
              <a:buChar char="●"/>
            </a:pPr>
            <a:r>
              <a:rPr lang="en-US">
                <a:latin typeface="Poppins"/>
                <a:ea typeface="Poppins"/>
                <a:cs typeface="Poppins"/>
                <a:sym typeface="Poppins"/>
              </a:rPr>
              <a:t>Year 1 - Go upstream in the serviceable market with a Commercial Credit Program</a:t>
            </a:r>
            <a:endParaRPr>
              <a:latin typeface="Poppins"/>
              <a:ea typeface="Poppins"/>
              <a:cs typeface="Poppins"/>
              <a:sym typeface="Poppins"/>
            </a:endParaRPr>
          </a:p>
          <a:p>
            <a:pPr indent="-317500" lvl="0" marL="457200" rtl="0" algn="l">
              <a:spcBef>
                <a:spcPts val="1000"/>
              </a:spcBef>
              <a:spcAft>
                <a:spcPts val="1000"/>
              </a:spcAft>
              <a:buSzPts val="1400"/>
              <a:buFont typeface="Poppins"/>
              <a:buChar char="●"/>
            </a:pPr>
            <a:r>
              <a:rPr lang="en-US">
                <a:latin typeface="Poppins"/>
                <a:ea typeface="Poppins"/>
                <a:cs typeface="Poppins"/>
                <a:sym typeface="Poppins"/>
              </a:rPr>
              <a:t>Year 2 &amp; Onward - Expand product offerings to EWA, Banking, Lending, Buy Now Pay Later</a:t>
            </a:r>
            <a:endParaRPr>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528" name="Shape 528"/>
        <p:cNvGrpSpPr/>
        <p:nvPr/>
      </p:nvGrpSpPr>
      <p:grpSpPr>
        <a:xfrm>
          <a:off x="0" y="0"/>
          <a:ext cx="0" cy="0"/>
          <a:chOff x="0" y="0"/>
          <a:chExt cx="0" cy="0"/>
        </a:xfrm>
      </p:grpSpPr>
      <p:sp>
        <p:nvSpPr>
          <p:cNvPr id="529" name="Google Shape;529;p38"/>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530" name="Google Shape;530;p38"/>
          <p:cNvSpPr txBox="1"/>
          <p:nvPr>
            <p:ph type="title"/>
          </p:nvPr>
        </p:nvSpPr>
        <p:spPr>
          <a:xfrm>
            <a:off x="250271" y="648260"/>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Go-to-market Strategy</a:t>
            </a:r>
            <a:endParaRPr/>
          </a:p>
        </p:txBody>
      </p:sp>
      <p:sp>
        <p:nvSpPr>
          <p:cNvPr id="531" name="Google Shape;531;p38"/>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TAKING THE CORPORATE CARD TO MARKET</a:t>
            </a:r>
            <a:endParaRPr b="0" i="0" sz="1000" u="none" cap="none" strike="noStrike">
              <a:solidFill>
                <a:srgbClr val="10292C"/>
              </a:solidFill>
              <a:latin typeface="Poppins"/>
              <a:ea typeface="Poppins"/>
              <a:cs typeface="Poppins"/>
              <a:sym typeface="Poppins"/>
            </a:endParaRPr>
          </a:p>
        </p:txBody>
      </p:sp>
      <p:sp>
        <p:nvSpPr>
          <p:cNvPr id="532" name="Google Shape;532;p38"/>
          <p:cNvSpPr txBox="1"/>
          <p:nvPr/>
        </p:nvSpPr>
        <p:spPr>
          <a:xfrm>
            <a:off x="228850" y="1209675"/>
            <a:ext cx="11544048" cy="50649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555859"/>
              </a:buClr>
              <a:buSzPts val="1200"/>
              <a:buFont typeface="Poppins"/>
              <a:buNone/>
            </a:pPr>
            <a:r>
              <a:rPr b="0" i="0" lang="en-US" sz="1200" u="none" cap="none" strike="noStrike">
                <a:solidFill>
                  <a:srgbClr val="10292C"/>
                </a:solidFill>
                <a:latin typeface="Poppins Light"/>
                <a:ea typeface="Poppins Light"/>
                <a:cs typeface="Poppins Light"/>
                <a:sym typeface="Poppins Light"/>
              </a:rPr>
              <a:t>Customers will be acquired initially through three primary sales channels to be refined based on CAC, LTV, and break-even metrics.​</a:t>
            </a:r>
            <a:endParaRPr b="1" i="0" sz="1200" u="none" cap="none" strike="noStrike">
              <a:solidFill>
                <a:srgbClr val="10292C"/>
              </a:solidFill>
              <a:latin typeface="Poppins Light"/>
              <a:ea typeface="Poppins Light"/>
              <a:cs typeface="Poppins Light"/>
              <a:sym typeface="Poppins Light"/>
            </a:endParaRPr>
          </a:p>
        </p:txBody>
      </p:sp>
      <p:sp>
        <p:nvSpPr>
          <p:cNvPr id="533" name="Google Shape;533;p38"/>
          <p:cNvSpPr/>
          <p:nvPr/>
        </p:nvSpPr>
        <p:spPr>
          <a:xfrm>
            <a:off x="4461404" y="2516792"/>
            <a:ext cx="3269193" cy="497565"/>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4" name="Google Shape;534;p38"/>
          <p:cNvSpPr/>
          <p:nvPr/>
        </p:nvSpPr>
        <p:spPr>
          <a:xfrm>
            <a:off x="397330" y="2516792"/>
            <a:ext cx="3282042" cy="497565"/>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5" name="Google Shape;535;p38"/>
          <p:cNvSpPr/>
          <p:nvPr/>
        </p:nvSpPr>
        <p:spPr>
          <a:xfrm>
            <a:off x="8525477" y="2516792"/>
            <a:ext cx="3269193" cy="497565"/>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6" name="Google Shape;536;p38"/>
          <p:cNvSpPr txBox="1"/>
          <p:nvPr/>
        </p:nvSpPr>
        <p:spPr>
          <a:xfrm>
            <a:off x="397328" y="2607027"/>
            <a:ext cx="3269194" cy="35170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Direct Sales</a:t>
            </a:r>
            <a:endParaRPr/>
          </a:p>
        </p:txBody>
      </p:sp>
      <p:sp>
        <p:nvSpPr>
          <p:cNvPr id="537" name="Google Shape;537;p38"/>
          <p:cNvSpPr txBox="1"/>
          <p:nvPr/>
        </p:nvSpPr>
        <p:spPr>
          <a:xfrm>
            <a:off x="4461403" y="2607027"/>
            <a:ext cx="3269194" cy="35170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Channel Sales</a:t>
            </a:r>
            <a:endParaRPr/>
          </a:p>
        </p:txBody>
      </p:sp>
      <p:sp>
        <p:nvSpPr>
          <p:cNvPr id="538" name="Google Shape;538;p38"/>
          <p:cNvSpPr txBox="1"/>
          <p:nvPr/>
        </p:nvSpPr>
        <p:spPr>
          <a:xfrm>
            <a:off x="8512628" y="2607027"/>
            <a:ext cx="3269194" cy="35170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Digital Marketing</a:t>
            </a:r>
            <a:endParaRPr/>
          </a:p>
        </p:txBody>
      </p:sp>
      <p:sp>
        <p:nvSpPr>
          <p:cNvPr id="539" name="Google Shape;539;p38"/>
          <p:cNvSpPr/>
          <p:nvPr/>
        </p:nvSpPr>
        <p:spPr>
          <a:xfrm>
            <a:off x="397329" y="3318647"/>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0" name="Google Shape;540;p38"/>
          <p:cNvSpPr/>
          <p:nvPr/>
        </p:nvSpPr>
        <p:spPr>
          <a:xfrm>
            <a:off x="397328" y="4120503"/>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1" name="Google Shape;541;p38"/>
          <p:cNvSpPr/>
          <p:nvPr/>
        </p:nvSpPr>
        <p:spPr>
          <a:xfrm>
            <a:off x="397328" y="4922359"/>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2" name="Google Shape;542;p38"/>
          <p:cNvSpPr/>
          <p:nvPr/>
        </p:nvSpPr>
        <p:spPr>
          <a:xfrm>
            <a:off x="384480" y="3318645"/>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3" name="Google Shape;543;p38"/>
          <p:cNvSpPr/>
          <p:nvPr/>
        </p:nvSpPr>
        <p:spPr>
          <a:xfrm>
            <a:off x="397328" y="4123932"/>
            <a:ext cx="831704" cy="497565"/>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4" name="Google Shape;544;p38"/>
          <p:cNvSpPr/>
          <p:nvPr/>
        </p:nvSpPr>
        <p:spPr>
          <a:xfrm>
            <a:off x="384479" y="4918930"/>
            <a:ext cx="831704" cy="5120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5" name="Google Shape;545;p38"/>
          <p:cNvSpPr/>
          <p:nvPr/>
        </p:nvSpPr>
        <p:spPr>
          <a:xfrm>
            <a:off x="4461403" y="3318647"/>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6" name="Google Shape;546;p38"/>
          <p:cNvSpPr/>
          <p:nvPr/>
        </p:nvSpPr>
        <p:spPr>
          <a:xfrm>
            <a:off x="4461403" y="4120503"/>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7" name="Google Shape;547;p38"/>
          <p:cNvSpPr/>
          <p:nvPr/>
        </p:nvSpPr>
        <p:spPr>
          <a:xfrm>
            <a:off x="4461403" y="4922359"/>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8" name="Google Shape;548;p38"/>
          <p:cNvSpPr/>
          <p:nvPr/>
        </p:nvSpPr>
        <p:spPr>
          <a:xfrm>
            <a:off x="4451546" y="3318645"/>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9" name="Google Shape;549;p38"/>
          <p:cNvSpPr/>
          <p:nvPr/>
        </p:nvSpPr>
        <p:spPr>
          <a:xfrm>
            <a:off x="4464394" y="4123932"/>
            <a:ext cx="831704" cy="497565"/>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0" name="Google Shape;550;p38"/>
          <p:cNvSpPr/>
          <p:nvPr/>
        </p:nvSpPr>
        <p:spPr>
          <a:xfrm>
            <a:off x="4451545" y="4918930"/>
            <a:ext cx="831704" cy="5120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1" name="Google Shape;551;p38"/>
          <p:cNvSpPr/>
          <p:nvPr/>
        </p:nvSpPr>
        <p:spPr>
          <a:xfrm>
            <a:off x="8525477" y="3315218"/>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2" name="Google Shape;552;p38"/>
          <p:cNvSpPr/>
          <p:nvPr/>
        </p:nvSpPr>
        <p:spPr>
          <a:xfrm>
            <a:off x="8525476" y="4117074"/>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3" name="Google Shape;553;p38"/>
          <p:cNvSpPr/>
          <p:nvPr/>
        </p:nvSpPr>
        <p:spPr>
          <a:xfrm>
            <a:off x="8525476" y="4918930"/>
            <a:ext cx="3269194" cy="497566"/>
          </a:xfrm>
          <a:prstGeom prst="rect">
            <a:avLst/>
          </a:prstGeom>
          <a:no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4" name="Google Shape;554;p38"/>
          <p:cNvSpPr/>
          <p:nvPr/>
        </p:nvSpPr>
        <p:spPr>
          <a:xfrm>
            <a:off x="8512628" y="3315216"/>
            <a:ext cx="831704" cy="50292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5" name="Google Shape;555;p38"/>
          <p:cNvSpPr/>
          <p:nvPr/>
        </p:nvSpPr>
        <p:spPr>
          <a:xfrm>
            <a:off x="8525476" y="4110670"/>
            <a:ext cx="831704" cy="5120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6" name="Google Shape;556;p38"/>
          <p:cNvSpPr/>
          <p:nvPr/>
        </p:nvSpPr>
        <p:spPr>
          <a:xfrm>
            <a:off x="8512627" y="4915501"/>
            <a:ext cx="831704" cy="5120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7" name="Google Shape;557;p38"/>
          <p:cNvSpPr txBox="1"/>
          <p:nvPr/>
        </p:nvSpPr>
        <p:spPr>
          <a:xfrm>
            <a:off x="1342257" y="3389566"/>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Outbound</a:t>
            </a:r>
            <a:endParaRPr/>
          </a:p>
        </p:txBody>
      </p:sp>
      <p:sp>
        <p:nvSpPr>
          <p:cNvPr id="558" name="Google Shape;558;p38"/>
          <p:cNvSpPr txBox="1"/>
          <p:nvPr/>
        </p:nvSpPr>
        <p:spPr>
          <a:xfrm>
            <a:off x="1342256" y="4196862"/>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Direct Mail</a:t>
            </a:r>
            <a:endParaRPr/>
          </a:p>
        </p:txBody>
      </p:sp>
      <p:sp>
        <p:nvSpPr>
          <p:cNvPr id="559" name="Google Shape;559;p38"/>
          <p:cNvSpPr txBox="1"/>
          <p:nvPr/>
        </p:nvSpPr>
        <p:spPr>
          <a:xfrm>
            <a:off x="1342255" y="4999110"/>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Tradeshows</a:t>
            </a:r>
            <a:endParaRPr/>
          </a:p>
        </p:txBody>
      </p:sp>
      <p:sp>
        <p:nvSpPr>
          <p:cNvPr id="560" name="Google Shape;560;p38"/>
          <p:cNvSpPr txBox="1"/>
          <p:nvPr/>
        </p:nvSpPr>
        <p:spPr>
          <a:xfrm>
            <a:off x="5402879" y="3389566"/>
            <a:ext cx="2337115" cy="351703"/>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0"/>
              </a:spcAft>
              <a:buClr>
                <a:srgbClr val="555859"/>
              </a:buClr>
              <a:buSzPct val="128571"/>
              <a:buFont typeface="Poppins SemiBold"/>
              <a:buNone/>
            </a:pPr>
            <a:r>
              <a:rPr lang="en-US">
                <a:solidFill>
                  <a:srgbClr val="535353"/>
                </a:solidFill>
                <a:latin typeface="Poppins Light"/>
                <a:ea typeface="Poppins Light"/>
                <a:cs typeface="Poppins Light"/>
                <a:sym typeface="Poppins Light"/>
              </a:rPr>
              <a:t>QuickBooks </a:t>
            </a:r>
            <a:r>
              <a:rPr b="0" i="0" lang="en-US" sz="1400" u="none" cap="none" strike="noStrike">
                <a:solidFill>
                  <a:srgbClr val="535353"/>
                </a:solidFill>
                <a:latin typeface="Poppins Light"/>
                <a:ea typeface="Poppins Light"/>
                <a:cs typeface="Poppins Light"/>
                <a:sym typeface="Poppins Light"/>
              </a:rPr>
              <a:t>Accountants</a:t>
            </a:r>
            <a:endParaRPr/>
          </a:p>
        </p:txBody>
      </p:sp>
      <p:sp>
        <p:nvSpPr>
          <p:cNvPr id="561" name="Google Shape;561;p38"/>
          <p:cNvSpPr txBox="1"/>
          <p:nvPr/>
        </p:nvSpPr>
        <p:spPr>
          <a:xfrm>
            <a:off x="5402878" y="4196862"/>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Trade Associations</a:t>
            </a:r>
            <a:endParaRPr/>
          </a:p>
        </p:txBody>
      </p:sp>
      <p:sp>
        <p:nvSpPr>
          <p:cNvPr id="562" name="Google Shape;562;p38"/>
          <p:cNvSpPr txBox="1"/>
          <p:nvPr/>
        </p:nvSpPr>
        <p:spPr>
          <a:xfrm>
            <a:off x="5402877" y="4999110"/>
            <a:ext cx="2337115" cy="351703"/>
          </a:xfrm>
          <a:prstGeom prst="rect">
            <a:avLst/>
          </a:prstGeom>
          <a:noFill/>
          <a:ln>
            <a:noFill/>
          </a:ln>
        </p:spPr>
        <p:txBody>
          <a:bodyPr anchorCtr="0" anchor="ctr" bIns="45700" lIns="91425" spcFirstLastPara="1" rIns="91425" wrap="square" tIns="45700">
            <a:normAutofit fontScale="85000"/>
          </a:bodyPr>
          <a:lstStyle/>
          <a:p>
            <a:pPr indent="0" lvl="0" marL="0" marR="0" rtl="0" algn="l">
              <a:lnSpc>
                <a:spcPct val="90000"/>
              </a:lnSpc>
              <a:spcBef>
                <a:spcPts val="0"/>
              </a:spcBef>
              <a:spcAft>
                <a:spcPts val="0"/>
              </a:spcAft>
              <a:buClr>
                <a:srgbClr val="555859"/>
              </a:buClr>
              <a:buSzPct val="128571"/>
              <a:buFont typeface="Poppins SemiBold"/>
              <a:buNone/>
            </a:pPr>
            <a:r>
              <a:rPr b="0" i="0" lang="en-US" sz="1400" u="none" cap="none" strike="noStrike">
                <a:solidFill>
                  <a:srgbClr val="535353"/>
                </a:solidFill>
                <a:latin typeface="Poppins Light"/>
                <a:ea typeface="Poppins Light"/>
                <a:cs typeface="Poppins Light"/>
                <a:sym typeface="Poppins Light"/>
              </a:rPr>
              <a:t>Payment </a:t>
            </a:r>
            <a:r>
              <a:rPr lang="en-US">
                <a:solidFill>
                  <a:srgbClr val="535353"/>
                </a:solidFill>
                <a:latin typeface="Poppins Light"/>
                <a:ea typeface="Poppins Light"/>
                <a:cs typeface="Poppins Light"/>
                <a:sym typeface="Poppins Light"/>
              </a:rPr>
              <a:t>Acquiring </a:t>
            </a:r>
            <a:r>
              <a:rPr b="0" i="0" lang="en-US" sz="1400" u="none" cap="none" strike="noStrike">
                <a:solidFill>
                  <a:srgbClr val="535353"/>
                </a:solidFill>
                <a:latin typeface="Poppins Light"/>
                <a:ea typeface="Poppins Light"/>
                <a:cs typeface="Poppins Light"/>
                <a:sym typeface="Poppins Light"/>
              </a:rPr>
              <a:t>Agents</a:t>
            </a:r>
            <a:endParaRPr/>
          </a:p>
        </p:txBody>
      </p:sp>
      <p:sp>
        <p:nvSpPr>
          <p:cNvPr id="563" name="Google Shape;563;p38"/>
          <p:cNvSpPr txBox="1"/>
          <p:nvPr/>
        </p:nvSpPr>
        <p:spPr>
          <a:xfrm>
            <a:off x="9458583" y="3389566"/>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Keyword Advertising</a:t>
            </a:r>
            <a:endParaRPr/>
          </a:p>
        </p:txBody>
      </p:sp>
      <p:sp>
        <p:nvSpPr>
          <p:cNvPr id="564" name="Google Shape;564;p38"/>
          <p:cNvSpPr txBox="1"/>
          <p:nvPr/>
        </p:nvSpPr>
        <p:spPr>
          <a:xfrm>
            <a:off x="9458582" y="4196862"/>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Marketplaces</a:t>
            </a:r>
            <a:endParaRPr/>
          </a:p>
        </p:txBody>
      </p:sp>
      <p:sp>
        <p:nvSpPr>
          <p:cNvPr id="565" name="Google Shape;565;p38"/>
          <p:cNvSpPr txBox="1"/>
          <p:nvPr/>
        </p:nvSpPr>
        <p:spPr>
          <a:xfrm>
            <a:off x="9458581" y="4999110"/>
            <a:ext cx="2337115" cy="3517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0" i="0" lang="en-US" sz="1400" u="none" cap="none" strike="noStrike">
                <a:solidFill>
                  <a:srgbClr val="535353"/>
                </a:solidFill>
                <a:latin typeface="Poppins Light"/>
                <a:ea typeface="Poppins Light"/>
                <a:cs typeface="Poppins Light"/>
                <a:sym typeface="Poppins Light"/>
              </a:rPr>
              <a:t>Social Media Ads</a:t>
            </a:r>
            <a:endParaRPr/>
          </a:p>
        </p:txBody>
      </p:sp>
      <p:pic>
        <p:nvPicPr>
          <p:cNvPr descr="Icon&#10;&#10;Description automatically generated" id="566" name="Google Shape;566;p38"/>
          <p:cNvPicPr preferRelativeResize="0"/>
          <p:nvPr/>
        </p:nvPicPr>
        <p:blipFill rotWithShape="1">
          <a:blip r:embed="rId3">
            <a:alphaModFix/>
          </a:blip>
          <a:srcRect b="0" l="0" r="0" t="0"/>
          <a:stretch/>
        </p:blipFill>
        <p:spPr>
          <a:xfrm>
            <a:off x="1659528" y="1788234"/>
            <a:ext cx="744794" cy="744794"/>
          </a:xfrm>
          <a:prstGeom prst="rect">
            <a:avLst/>
          </a:prstGeom>
          <a:noFill/>
          <a:ln>
            <a:noFill/>
          </a:ln>
        </p:spPr>
      </p:pic>
      <p:pic>
        <p:nvPicPr>
          <p:cNvPr id="567" name="Google Shape;567;p38"/>
          <p:cNvPicPr preferRelativeResize="0"/>
          <p:nvPr/>
        </p:nvPicPr>
        <p:blipFill rotWithShape="1">
          <a:blip r:embed="rId4">
            <a:alphaModFix/>
          </a:blip>
          <a:srcRect b="0" l="0" r="0" t="0"/>
          <a:stretch/>
        </p:blipFill>
        <p:spPr>
          <a:xfrm>
            <a:off x="5723603" y="1710770"/>
            <a:ext cx="744794" cy="744794"/>
          </a:xfrm>
          <a:prstGeom prst="rect">
            <a:avLst/>
          </a:prstGeom>
          <a:noFill/>
          <a:ln>
            <a:noFill/>
          </a:ln>
        </p:spPr>
      </p:pic>
      <p:pic>
        <p:nvPicPr>
          <p:cNvPr id="568" name="Google Shape;568;p38"/>
          <p:cNvPicPr preferRelativeResize="0"/>
          <p:nvPr/>
        </p:nvPicPr>
        <p:blipFill rotWithShape="1">
          <a:blip r:embed="rId5">
            <a:alphaModFix/>
          </a:blip>
          <a:srcRect b="0" l="0" r="0" t="0"/>
          <a:stretch/>
        </p:blipFill>
        <p:spPr>
          <a:xfrm>
            <a:off x="9774828" y="1709253"/>
            <a:ext cx="744794" cy="744794"/>
          </a:xfrm>
          <a:prstGeom prst="rect">
            <a:avLst/>
          </a:prstGeom>
          <a:noFill/>
          <a:ln>
            <a:noFill/>
          </a:ln>
        </p:spPr>
      </p:pic>
      <p:pic>
        <p:nvPicPr>
          <p:cNvPr id="569" name="Google Shape;569;p38"/>
          <p:cNvPicPr preferRelativeResize="0"/>
          <p:nvPr/>
        </p:nvPicPr>
        <p:blipFill rotWithShape="1">
          <a:blip r:embed="rId6">
            <a:alphaModFix/>
          </a:blip>
          <a:srcRect b="0" l="0" r="0" t="0"/>
          <a:stretch/>
        </p:blipFill>
        <p:spPr>
          <a:xfrm flipH="1">
            <a:off x="643160" y="3407071"/>
            <a:ext cx="334198" cy="334198"/>
          </a:xfrm>
          <a:prstGeom prst="rect">
            <a:avLst/>
          </a:prstGeom>
          <a:noFill/>
          <a:ln>
            <a:noFill/>
          </a:ln>
        </p:spPr>
      </p:pic>
      <p:pic>
        <p:nvPicPr>
          <p:cNvPr id="570" name="Google Shape;570;p38"/>
          <p:cNvPicPr preferRelativeResize="0"/>
          <p:nvPr/>
        </p:nvPicPr>
        <p:blipFill rotWithShape="1">
          <a:blip r:embed="rId7">
            <a:alphaModFix/>
          </a:blip>
          <a:srcRect b="0" l="0" r="0" t="0"/>
          <a:stretch/>
        </p:blipFill>
        <p:spPr>
          <a:xfrm flipH="1">
            <a:off x="607628" y="4175530"/>
            <a:ext cx="380653" cy="380653"/>
          </a:xfrm>
          <a:prstGeom prst="rect">
            <a:avLst/>
          </a:prstGeom>
          <a:noFill/>
          <a:ln>
            <a:noFill/>
          </a:ln>
        </p:spPr>
      </p:pic>
      <p:pic>
        <p:nvPicPr>
          <p:cNvPr id="571" name="Google Shape;571;p38"/>
          <p:cNvPicPr preferRelativeResize="0"/>
          <p:nvPr/>
        </p:nvPicPr>
        <p:blipFill rotWithShape="1">
          <a:blip r:embed="rId8">
            <a:alphaModFix/>
          </a:blip>
          <a:srcRect b="0" l="0" r="0" t="0"/>
          <a:stretch/>
        </p:blipFill>
        <p:spPr>
          <a:xfrm flipH="1">
            <a:off x="607628" y="4977386"/>
            <a:ext cx="380653" cy="380653"/>
          </a:xfrm>
          <a:prstGeom prst="rect">
            <a:avLst/>
          </a:prstGeom>
          <a:noFill/>
          <a:ln>
            <a:noFill/>
          </a:ln>
        </p:spPr>
      </p:pic>
      <p:pic>
        <p:nvPicPr>
          <p:cNvPr id="572" name="Google Shape;572;p38"/>
          <p:cNvPicPr preferRelativeResize="0"/>
          <p:nvPr/>
        </p:nvPicPr>
        <p:blipFill rotWithShape="1">
          <a:blip r:embed="rId9">
            <a:alphaModFix/>
          </a:blip>
          <a:srcRect b="0" l="0" r="0" t="0"/>
          <a:stretch/>
        </p:blipFill>
        <p:spPr>
          <a:xfrm flipH="1">
            <a:off x="4694633" y="3375319"/>
            <a:ext cx="380653" cy="380653"/>
          </a:xfrm>
          <a:prstGeom prst="rect">
            <a:avLst/>
          </a:prstGeom>
          <a:noFill/>
          <a:ln>
            <a:noFill/>
          </a:ln>
        </p:spPr>
      </p:pic>
      <p:pic>
        <p:nvPicPr>
          <p:cNvPr id="573" name="Google Shape;573;p38"/>
          <p:cNvPicPr preferRelativeResize="0"/>
          <p:nvPr/>
        </p:nvPicPr>
        <p:blipFill rotWithShape="1">
          <a:blip r:embed="rId10">
            <a:alphaModFix/>
          </a:blip>
          <a:srcRect b="0" l="0" r="0" t="0"/>
          <a:stretch/>
        </p:blipFill>
        <p:spPr>
          <a:xfrm flipH="1">
            <a:off x="4692257" y="4168304"/>
            <a:ext cx="380653" cy="380653"/>
          </a:xfrm>
          <a:prstGeom prst="rect">
            <a:avLst/>
          </a:prstGeom>
          <a:noFill/>
          <a:ln>
            <a:noFill/>
          </a:ln>
        </p:spPr>
      </p:pic>
      <p:pic>
        <p:nvPicPr>
          <p:cNvPr id="574" name="Google Shape;574;p38"/>
          <p:cNvPicPr preferRelativeResize="0"/>
          <p:nvPr/>
        </p:nvPicPr>
        <p:blipFill rotWithShape="1">
          <a:blip r:embed="rId11">
            <a:alphaModFix/>
          </a:blip>
          <a:srcRect b="0" l="0" r="0" t="0"/>
          <a:stretch/>
        </p:blipFill>
        <p:spPr>
          <a:xfrm flipH="1">
            <a:off x="4692257" y="4979992"/>
            <a:ext cx="380653" cy="380653"/>
          </a:xfrm>
          <a:prstGeom prst="rect">
            <a:avLst/>
          </a:prstGeom>
          <a:noFill/>
          <a:ln>
            <a:noFill/>
          </a:ln>
        </p:spPr>
      </p:pic>
      <p:pic>
        <p:nvPicPr>
          <p:cNvPr id="575" name="Google Shape;575;p38"/>
          <p:cNvPicPr preferRelativeResize="0"/>
          <p:nvPr/>
        </p:nvPicPr>
        <p:blipFill rotWithShape="1">
          <a:blip r:embed="rId12">
            <a:alphaModFix/>
          </a:blip>
          <a:srcRect b="0" l="0" r="0" t="0"/>
          <a:stretch/>
        </p:blipFill>
        <p:spPr>
          <a:xfrm flipH="1">
            <a:off x="8758708" y="3377585"/>
            <a:ext cx="380653" cy="380653"/>
          </a:xfrm>
          <a:prstGeom prst="rect">
            <a:avLst/>
          </a:prstGeom>
          <a:noFill/>
          <a:ln>
            <a:noFill/>
          </a:ln>
        </p:spPr>
      </p:pic>
      <p:pic>
        <p:nvPicPr>
          <p:cNvPr id="576" name="Google Shape;576;p38"/>
          <p:cNvPicPr preferRelativeResize="0"/>
          <p:nvPr/>
        </p:nvPicPr>
        <p:blipFill rotWithShape="1">
          <a:blip r:embed="rId13">
            <a:alphaModFix/>
          </a:blip>
          <a:srcRect b="0" l="0" r="0" t="0"/>
          <a:stretch/>
        </p:blipFill>
        <p:spPr>
          <a:xfrm flipH="1">
            <a:off x="8756332" y="4170570"/>
            <a:ext cx="380653" cy="380653"/>
          </a:xfrm>
          <a:prstGeom prst="rect">
            <a:avLst/>
          </a:prstGeom>
          <a:noFill/>
          <a:ln>
            <a:noFill/>
          </a:ln>
        </p:spPr>
      </p:pic>
      <p:pic>
        <p:nvPicPr>
          <p:cNvPr id="577" name="Google Shape;577;p38"/>
          <p:cNvPicPr preferRelativeResize="0"/>
          <p:nvPr/>
        </p:nvPicPr>
        <p:blipFill rotWithShape="1">
          <a:blip r:embed="rId14">
            <a:alphaModFix/>
          </a:blip>
          <a:srcRect b="0" l="0" r="0" t="0"/>
          <a:stretch/>
        </p:blipFill>
        <p:spPr>
          <a:xfrm flipH="1">
            <a:off x="8756332" y="4982258"/>
            <a:ext cx="380653" cy="380653"/>
          </a:xfrm>
          <a:prstGeom prst="rect">
            <a:avLst/>
          </a:prstGeom>
          <a:noFill/>
          <a:ln>
            <a:noFill/>
          </a:ln>
        </p:spPr>
      </p:pic>
      <p:pic>
        <p:nvPicPr>
          <p:cNvPr descr="Icon&#10;&#10;Description automatically generated" id="578" name="Google Shape;578;p38"/>
          <p:cNvPicPr preferRelativeResize="0"/>
          <p:nvPr/>
        </p:nvPicPr>
        <p:blipFill rotWithShape="1">
          <a:blip r:embed="rId15">
            <a:alphaModFix/>
          </a:blip>
          <a:srcRect b="0" l="0" r="0" t="0"/>
          <a:stretch/>
        </p:blipFill>
        <p:spPr>
          <a:xfrm>
            <a:off x="11322579" y="6057434"/>
            <a:ext cx="606853" cy="6068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582" name="Shape 582"/>
        <p:cNvGrpSpPr/>
        <p:nvPr/>
      </p:nvGrpSpPr>
      <p:grpSpPr>
        <a:xfrm>
          <a:off x="0" y="0"/>
          <a:ext cx="0" cy="0"/>
          <a:chOff x="0" y="0"/>
          <a:chExt cx="0" cy="0"/>
        </a:xfrm>
      </p:grpSpPr>
      <p:sp>
        <p:nvSpPr>
          <p:cNvPr id="583" name="Google Shape;583;p39"/>
          <p:cNvSpPr/>
          <p:nvPr/>
        </p:nvSpPr>
        <p:spPr>
          <a:xfrm>
            <a:off x="9112933" y="2680100"/>
            <a:ext cx="2713200" cy="370500"/>
          </a:xfrm>
          <a:prstGeom prst="roundRect">
            <a:avLst>
              <a:gd fmla="val 16667" name="adj"/>
            </a:avLst>
          </a:prstGeom>
          <a:solidFill>
            <a:srgbClr val="10292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584" name="Google Shape;584;p39"/>
          <p:cNvSpPr/>
          <p:nvPr/>
        </p:nvSpPr>
        <p:spPr>
          <a:xfrm>
            <a:off x="6141133" y="2680100"/>
            <a:ext cx="2713200" cy="370500"/>
          </a:xfrm>
          <a:prstGeom prst="roundRect">
            <a:avLst>
              <a:gd fmla="val 16667" name="adj"/>
            </a:avLst>
          </a:prstGeom>
          <a:solidFill>
            <a:srgbClr val="10292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585" name="Google Shape;585;p39"/>
          <p:cNvSpPr txBox="1"/>
          <p:nvPr>
            <p:ph type="title"/>
          </p:nvPr>
        </p:nvSpPr>
        <p:spPr>
          <a:xfrm>
            <a:off x="406733" y="668620"/>
            <a:ext cx="11360800" cy="76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Management </a:t>
            </a:r>
            <a:r>
              <a:rPr lang="en-US" sz="3200">
                <a:solidFill>
                  <a:srgbClr val="10292C"/>
                </a:solidFill>
              </a:rPr>
              <a:t>Team</a:t>
            </a:r>
            <a:endParaRPr sz="3200">
              <a:solidFill>
                <a:srgbClr val="10292C"/>
              </a:solidFill>
            </a:endParaRPr>
          </a:p>
        </p:txBody>
      </p:sp>
      <p:pic>
        <p:nvPicPr>
          <p:cNvPr id="586" name="Google Shape;586;p39"/>
          <p:cNvPicPr preferRelativeResize="0"/>
          <p:nvPr/>
        </p:nvPicPr>
        <p:blipFill rotWithShape="1">
          <a:blip r:embed="rId3">
            <a:alphaModFix/>
          </a:blip>
          <a:srcRect b="0" l="0" r="0" t="0"/>
          <a:stretch/>
        </p:blipFill>
        <p:spPr>
          <a:xfrm>
            <a:off x="1077800" y="1489725"/>
            <a:ext cx="1047900" cy="1057656"/>
          </a:xfrm>
          <a:prstGeom prst="rect">
            <a:avLst/>
          </a:prstGeom>
          <a:noFill/>
          <a:ln>
            <a:noFill/>
          </a:ln>
        </p:spPr>
      </p:pic>
      <p:pic>
        <p:nvPicPr>
          <p:cNvPr id="587" name="Google Shape;587;p39"/>
          <p:cNvPicPr preferRelativeResize="0"/>
          <p:nvPr/>
        </p:nvPicPr>
        <p:blipFill rotWithShape="1">
          <a:blip r:embed="rId4">
            <a:alphaModFix/>
          </a:blip>
          <a:srcRect b="0" l="0" r="0" t="0"/>
          <a:stretch/>
        </p:blipFill>
        <p:spPr>
          <a:xfrm>
            <a:off x="4035880" y="1468384"/>
            <a:ext cx="1090143" cy="1100333"/>
          </a:xfrm>
          <a:prstGeom prst="rect">
            <a:avLst/>
          </a:prstGeom>
          <a:noFill/>
          <a:ln>
            <a:noFill/>
          </a:ln>
        </p:spPr>
      </p:pic>
      <p:sp>
        <p:nvSpPr>
          <p:cNvPr id="588" name="Google Shape;588;p39"/>
          <p:cNvSpPr/>
          <p:nvPr/>
        </p:nvSpPr>
        <p:spPr>
          <a:xfrm>
            <a:off x="197533" y="2680100"/>
            <a:ext cx="2713200" cy="370400"/>
          </a:xfrm>
          <a:prstGeom prst="roundRect">
            <a:avLst>
              <a:gd fmla="val 16667" name="adj"/>
            </a:avLst>
          </a:prstGeom>
          <a:solidFill>
            <a:srgbClr val="10292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589" name="Google Shape;589;p39"/>
          <p:cNvSpPr txBox="1"/>
          <p:nvPr/>
        </p:nvSpPr>
        <p:spPr>
          <a:xfrm>
            <a:off x="406733" y="2680133"/>
            <a:ext cx="2294800" cy="3704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0" i="0" lang="en-US" sz="1067" u="none" cap="none" strike="noStrike">
                <a:solidFill>
                  <a:schemeClr val="lt1"/>
                </a:solidFill>
                <a:latin typeface="Montserrat"/>
                <a:ea typeface="Montserrat"/>
                <a:cs typeface="Montserrat"/>
                <a:sym typeface="Montserrat"/>
              </a:rPr>
              <a:t>Jeff White </a:t>
            </a:r>
            <a:r>
              <a:rPr b="0" i="0" lang="en-US" sz="1067" u="none" cap="none" strike="noStrike">
                <a:solidFill>
                  <a:srgbClr val="5BEA83"/>
                </a:solidFill>
                <a:latin typeface="Montserrat"/>
                <a:ea typeface="Montserrat"/>
                <a:cs typeface="Montserrat"/>
                <a:sym typeface="Montserrat"/>
              </a:rPr>
              <a:t>|</a:t>
            </a:r>
            <a:r>
              <a:rPr b="0" i="0" lang="en-US" sz="1067" u="none" cap="none" strike="noStrike">
                <a:solidFill>
                  <a:schemeClr val="lt1"/>
                </a:solidFill>
                <a:latin typeface="Montserrat"/>
                <a:ea typeface="Montserrat"/>
                <a:cs typeface="Montserrat"/>
                <a:sym typeface="Montserrat"/>
              </a:rPr>
              <a:t> CEO</a:t>
            </a:r>
            <a:endParaRPr b="0" i="0" sz="1067" u="none" cap="none" strike="noStrike">
              <a:solidFill>
                <a:schemeClr val="lt1"/>
              </a:solidFill>
              <a:latin typeface="Montserrat"/>
              <a:ea typeface="Montserrat"/>
              <a:cs typeface="Montserrat"/>
              <a:sym typeface="Montserrat"/>
            </a:endParaRPr>
          </a:p>
        </p:txBody>
      </p:sp>
      <p:sp>
        <p:nvSpPr>
          <p:cNvPr id="590" name="Google Shape;590;p39"/>
          <p:cNvSpPr txBox="1"/>
          <p:nvPr/>
        </p:nvSpPr>
        <p:spPr>
          <a:xfrm>
            <a:off x="3176733" y="3111633"/>
            <a:ext cx="2808450" cy="2937600"/>
          </a:xfrm>
          <a:prstGeom prst="rect">
            <a:avLst/>
          </a:prstGeom>
          <a:noFill/>
          <a:ln>
            <a:noFill/>
          </a:ln>
        </p:spPr>
        <p:txBody>
          <a:bodyPr anchorCtr="0" anchor="t" bIns="25400" lIns="25400" spcFirstLastPara="1" rIns="25400" wrap="square" tIns="25400">
            <a:noAutofit/>
          </a:bodyPr>
          <a:lstStyle/>
          <a:p>
            <a:pPr indent="0" lvl="0" marL="0" marR="0" rtl="0" algn="l">
              <a:lnSpc>
                <a:spcPct val="150000"/>
              </a:lnSpc>
              <a:spcBef>
                <a:spcPts val="0"/>
              </a:spcBef>
              <a:spcAft>
                <a:spcPts val="0"/>
              </a:spcAft>
              <a:buNone/>
            </a:pPr>
            <a:r>
              <a:rPr b="0" i="0" lang="en-US" sz="900" u="none" cap="none" strike="noStrike">
                <a:solidFill>
                  <a:srgbClr val="10292C"/>
                </a:solidFill>
                <a:latin typeface="Montserrat"/>
                <a:ea typeface="Montserrat"/>
                <a:cs typeface="Montserrat"/>
                <a:sym typeface="Montserrat"/>
              </a:rPr>
              <a:t>Utkarsh Agarwal leads ClearSpend as the Global Chief Technology Officer. Prior to joining ClearSpend, Utkarsh served as the Vice President of Engineering at Bakkt, which was majority owned by Intercontinental Exchange (ICE) the parent company of New York Stock Exchange (NYSE) where he was responsible for leading engineering, architecture, quality assurance, mobile app development and agile practices for the Bakkt consumer app as well as the entire payments platform for Bakkt. Bakkt announced that it was going public via merger with SPAC VPC on Jan 11th, 2021. </a:t>
            </a:r>
            <a:endParaRPr b="0" i="0" sz="900" u="none" cap="none" strike="noStrike">
              <a:solidFill>
                <a:srgbClr val="10292C"/>
              </a:solidFill>
              <a:latin typeface="Montserrat"/>
              <a:ea typeface="Montserrat"/>
              <a:cs typeface="Montserrat"/>
              <a:sym typeface="Montserrat"/>
            </a:endParaRPr>
          </a:p>
        </p:txBody>
      </p:sp>
      <p:sp>
        <p:nvSpPr>
          <p:cNvPr id="591" name="Google Shape;591;p39"/>
          <p:cNvSpPr/>
          <p:nvPr/>
        </p:nvSpPr>
        <p:spPr>
          <a:xfrm>
            <a:off x="3176733" y="2680133"/>
            <a:ext cx="2713200" cy="370400"/>
          </a:xfrm>
          <a:prstGeom prst="roundRect">
            <a:avLst>
              <a:gd fmla="val 16667" name="adj"/>
            </a:avLst>
          </a:prstGeom>
          <a:solidFill>
            <a:srgbClr val="10292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592" name="Google Shape;592;p39"/>
          <p:cNvSpPr txBox="1"/>
          <p:nvPr/>
        </p:nvSpPr>
        <p:spPr>
          <a:xfrm>
            <a:off x="3176733" y="2680167"/>
            <a:ext cx="2713200" cy="3704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0" i="0" lang="en-US" sz="1067" u="none" cap="none" strike="noStrike">
                <a:solidFill>
                  <a:schemeClr val="lt1"/>
                </a:solidFill>
                <a:latin typeface="Montserrat"/>
                <a:ea typeface="Montserrat"/>
                <a:cs typeface="Montserrat"/>
                <a:sym typeface="Montserrat"/>
              </a:rPr>
              <a:t>Utkarsh Agarwal </a:t>
            </a:r>
            <a:r>
              <a:rPr b="0" i="0" lang="en-US" sz="1067" u="none" cap="none" strike="noStrike">
                <a:solidFill>
                  <a:srgbClr val="5BEA83"/>
                </a:solidFill>
                <a:latin typeface="Montserrat"/>
                <a:ea typeface="Montserrat"/>
                <a:cs typeface="Montserrat"/>
                <a:sym typeface="Montserrat"/>
              </a:rPr>
              <a:t>|</a:t>
            </a:r>
            <a:r>
              <a:rPr b="0" i="0" lang="en-US" sz="1067" u="none" cap="none" strike="noStrike">
                <a:solidFill>
                  <a:schemeClr val="lt1"/>
                </a:solidFill>
                <a:latin typeface="Montserrat"/>
                <a:ea typeface="Montserrat"/>
                <a:cs typeface="Montserrat"/>
                <a:sym typeface="Montserrat"/>
              </a:rPr>
              <a:t> CTO</a:t>
            </a:r>
            <a:endParaRPr b="0" i="0" sz="1067" u="none" cap="none" strike="noStrike">
              <a:solidFill>
                <a:schemeClr val="lt1"/>
              </a:solidFill>
              <a:latin typeface="Montserrat"/>
              <a:ea typeface="Montserrat"/>
              <a:cs typeface="Montserrat"/>
              <a:sym typeface="Montserrat"/>
            </a:endParaRPr>
          </a:p>
        </p:txBody>
      </p:sp>
      <p:sp>
        <p:nvSpPr>
          <p:cNvPr id="593" name="Google Shape;593;p39"/>
          <p:cNvSpPr txBox="1"/>
          <p:nvPr/>
        </p:nvSpPr>
        <p:spPr>
          <a:xfrm>
            <a:off x="424467" y="391941"/>
            <a:ext cx="6977600" cy="4040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EXPERIENCED &amp; PASSIONATE</a:t>
            </a:r>
            <a:endParaRPr b="0" i="0" sz="1000" u="none" cap="none" strike="noStrike">
              <a:solidFill>
                <a:srgbClr val="10292C"/>
              </a:solidFill>
              <a:latin typeface="Poppins"/>
              <a:ea typeface="Poppins"/>
              <a:cs typeface="Poppins"/>
              <a:sym typeface="Poppins"/>
            </a:endParaRPr>
          </a:p>
        </p:txBody>
      </p:sp>
      <p:sp>
        <p:nvSpPr>
          <p:cNvPr id="594" name="Google Shape;594;p39"/>
          <p:cNvSpPr/>
          <p:nvPr/>
        </p:nvSpPr>
        <p:spPr>
          <a:xfrm>
            <a:off x="10391775" y="5791200"/>
            <a:ext cx="1704975" cy="914400"/>
          </a:xfrm>
          <a:prstGeom prst="rect">
            <a:avLst/>
          </a:prstGeom>
          <a:solidFill>
            <a:srgbClr val="F3F2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595" name="Google Shape;595;p39"/>
          <p:cNvPicPr preferRelativeResize="0"/>
          <p:nvPr/>
        </p:nvPicPr>
        <p:blipFill rotWithShape="1">
          <a:blip r:embed="rId5">
            <a:alphaModFix/>
          </a:blip>
          <a:srcRect b="0" l="0" r="0" t="0"/>
          <a:stretch/>
        </p:blipFill>
        <p:spPr>
          <a:xfrm>
            <a:off x="11322579" y="6057434"/>
            <a:ext cx="606853" cy="606853"/>
          </a:xfrm>
          <a:prstGeom prst="rect">
            <a:avLst/>
          </a:prstGeom>
          <a:noFill/>
          <a:ln>
            <a:noFill/>
          </a:ln>
        </p:spPr>
      </p:pic>
      <p:sp>
        <p:nvSpPr>
          <p:cNvPr id="596" name="Google Shape;596;p39"/>
          <p:cNvSpPr/>
          <p:nvPr/>
        </p:nvSpPr>
        <p:spPr>
          <a:xfrm>
            <a:off x="95250" y="5834063"/>
            <a:ext cx="1704975" cy="914400"/>
          </a:xfrm>
          <a:prstGeom prst="rect">
            <a:avLst/>
          </a:prstGeom>
          <a:solidFill>
            <a:srgbClr val="F3F2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7" name="Google Shape;597;p39"/>
          <p:cNvSpPr txBox="1"/>
          <p:nvPr/>
        </p:nvSpPr>
        <p:spPr>
          <a:xfrm>
            <a:off x="197533" y="3111600"/>
            <a:ext cx="2808450" cy="2937600"/>
          </a:xfrm>
          <a:prstGeom prst="rect">
            <a:avLst/>
          </a:prstGeom>
          <a:noFill/>
          <a:ln>
            <a:noFill/>
          </a:ln>
        </p:spPr>
        <p:txBody>
          <a:bodyPr anchorCtr="0" anchor="t" bIns="25400" lIns="25400" spcFirstLastPara="1" rIns="25400" wrap="square" tIns="25400">
            <a:noAutofit/>
          </a:bodyPr>
          <a:lstStyle/>
          <a:p>
            <a:pPr indent="0" lvl="0" marL="0" marR="0" rtl="0" algn="l">
              <a:lnSpc>
                <a:spcPct val="150000"/>
              </a:lnSpc>
              <a:spcBef>
                <a:spcPts val="0"/>
              </a:spcBef>
              <a:spcAft>
                <a:spcPts val="0"/>
              </a:spcAft>
              <a:buNone/>
            </a:pPr>
            <a:r>
              <a:rPr b="0" i="0" lang="en-US" sz="900" u="none" cap="none" strike="noStrike">
                <a:solidFill>
                  <a:srgbClr val="10292C"/>
                </a:solidFill>
                <a:latin typeface="Montserrat"/>
                <a:ea typeface="Montserrat"/>
                <a:cs typeface="Montserrat"/>
                <a:sym typeface="Montserrat"/>
              </a:rPr>
              <a:t>Jeff White leads ClearSpend as the Chief Executive Officer and brings over 2</a:t>
            </a:r>
            <a:r>
              <a:rPr lang="en-US" sz="900">
                <a:solidFill>
                  <a:srgbClr val="10292C"/>
                </a:solidFill>
                <a:latin typeface="Montserrat"/>
                <a:ea typeface="Montserrat"/>
                <a:cs typeface="Montserrat"/>
                <a:sym typeface="Montserrat"/>
              </a:rPr>
              <a:t>1</a:t>
            </a:r>
            <a:r>
              <a:rPr b="0" i="0" lang="en-US" sz="900" u="none" cap="none" strike="noStrike">
                <a:solidFill>
                  <a:srgbClr val="10292C"/>
                </a:solidFill>
                <a:latin typeface="Montserrat"/>
                <a:ea typeface="Montserrat"/>
                <a:cs typeface="Montserrat"/>
                <a:sym typeface="Montserrat"/>
              </a:rPr>
              <a:t> years of embedded finance and payments industry knowledge.  Jeff has ow</a:t>
            </a:r>
            <a:r>
              <a:rPr lang="en-US" sz="900">
                <a:solidFill>
                  <a:srgbClr val="10292C"/>
                </a:solidFill>
                <a:latin typeface="Montserrat"/>
                <a:ea typeface="Montserrat"/>
                <a:cs typeface="Montserrat"/>
                <a:sym typeface="Montserrat"/>
              </a:rPr>
              <a:t>ned and sold multiple fintech related businesses over the past 21 years.  </a:t>
            </a:r>
            <a:r>
              <a:rPr b="0" i="0" lang="en-US" sz="900" u="none" cap="none" strike="noStrike">
                <a:solidFill>
                  <a:srgbClr val="10292C"/>
                </a:solidFill>
                <a:latin typeface="Montserrat"/>
                <a:ea typeface="Montserrat"/>
                <a:cs typeface="Montserrat"/>
                <a:sym typeface="Montserrat"/>
              </a:rPr>
              <a:t> Prior to joining ClearSpend, Jeff served as Chief Revenue Officer for Rocket Matter which was acquired by Greater Sum Ventures. He then was promoted to Vice President of Payments of the holding company between Lightyear Capital and Greater Sum Ventures known as ProfitSolv where he was responsible for overseeing the company’s ongoing </a:t>
            </a:r>
            <a:r>
              <a:rPr lang="en-US" sz="900">
                <a:solidFill>
                  <a:srgbClr val="10292C"/>
                </a:solidFill>
                <a:latin typeface="Montserrat"/>
                <a:ea typeface="Montserrat"/>
                <a:cs typeface="Montserrat"/>
                <a:sym typeface="Montserrat"/>
              </a:rPr>
              <a:t>embedded finance strategy.</a:t>
            </a:r>
            <a:endParaRPr b="0" i="0" sz="900" u="none" cap="none" strike="noStrike">
              <a:solidFill>
                <a:srgbClr val="10292C"/>
              </a:solidFill>
              <a:latin typeface="Montserrat"/>
              <a:ea typeface="Montserrat"/>
              <a:cs typeface="Montserrat"/>
              <a:sym typeface="Montserrat"/>
            </a:endParaRPr>
          </a:p>
        </p:txBody>
      </p:sp>
      <p:sp>
        <p:nvSpPr>
          <p:cNvPr id="598" name="Google Shape;598;p39"/>
          <p:cNvSpPr txBox="1"/>
          <p:nvPr/>
        </p:nvSpPr>
        <p:spPr>
          <a:xfrm>
            <a:off x="6141133" y="3111600"/>
            <a:ext cx="2713200" cy="2937600"/>
          </a:xfrm>
          <a:prstGeom prst="rect">
            <a:avLst/>
          </a:prstGeom>
          <a:noFill/>
          <a:ln>
            <a:noFill/>
          </a:ln>
        </p:spPr>
        <p:txBody>
          <a:bodyPr anchorCtr="0" anchor="t" bIns="25400" lIns="25400" spcFirstLastPara="1" rIns="25400" wrap="square" tIns="25400">
            <a:noAutofit/>
          </a:bodyPr>
          <a:lstStyle/>
          <a:p>
            <a:pPr indent="0" lvl="0" marL="0" marR="0" rtl="0" algn="l">
              <a:lnSpc>
                <a:spcPct val="150000"/>
              </a:lnSpc>
              <a:spcBef>
                <a:spcPts val="0"/>
              </a:spcBef>
              <a:spcAft>
                <a:spcPts val="0"/>
              </a:spcAft>
              <a:buNone/>
            </a:pPr>
            <a:r>
              <a:rPr b="0" i="0" lang="en-US" sz="900" u="none" cap="none" strike="noStrike">
                <a:solidFill>
                  <a:srgbClr val="10292C"/>
                </a:solidFill>
                <a:latin typeface="Montserrat"/>
                <a:ea typeface="Montserrat"/>
                <a:cs typeface="Montserrat"/>
                <a:sym typeface="Montserrat"/>
              </a:rPr>
              <a:t>Nate is a B2B marketing leader – his most recent notable achievement was growing Taos, MSP, revenue 100% in 9 months ($75MM to $150MM) with complex strategic marketing initiatives.  Nate brings over 18 years of multi-industry marketing experience and has worked for some of the most notable Fortune 100 companies. Further, Nate is an Air Force Veteran, holds an MBA from American Military University and post graduate work at Cornell University in Strategic Marketing. </a:t>
            </a:r>
            <a:endParaRPr b="0" i="0" sz="1400" u="none" cap="none" strike="noStrike">
              <a:solidFill>
                <a:srgbClr val="10292C"/>
              </a:solidFill>
              <a:latin typeface="Arial"/>
              <a:ea typeface="Arial"/>
              <a:cs typeface="Arial"/>
              <a:sym typeface="Arial"/>
            </a:endParaRPr>
          </a:p>
        </p:txBody>
      </p:sp>
      <p:sp>
        <p:nvSpPr>
          <p:cNvPr id="599" name="Google Shape;599;p39"/>
          <p:cNvSpPr txBox="1"/>
          <p:nvPr/>
        </p:nvSpPr>
        <p:spPr>
          <a:xfrm>
            <a:off x="6140783" y="2680133"/>
            <a:ext cx="2709000" cy="3705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0" i="0" lang="en-US" sz="1050" u="none" cap="none" strike="noStrike">
                <a:solidFill>
                  <a:schemeClr val="lt1"/>
                </a:solidFill>
                <a:latin typeface="Montserrat"/>
                <a:ea typeface="Montserrat"/>
                <a:cs typeface="Montserrat"/>
                <a:sym typeface="Montserrat"/>
              </a:rPr>
              <a:t>Nate Meadows </a:t>
            </a:r>
            <a:r>
              <a:rPr b="0" i="0" lang="en-US" sz="1050" u="none" cap="none" strike="noStrike">
                <a:solidFill>
                  <a:srgbClr val="5BEA83"/>
                </a:solidFill>
                <a:latin typeface="Montserrat"/>
                <a:ea typeface="Montserrat"/>
                <a:cs typeface="Montserrat"/>
                <a:sym typeface="Montserrat"/>
              </a:rPr>
              <a:t>|</a:t>
            </a:r>
            <a:r>
              <a:rPr b="0" i="0" lang="en-US" sz="1050" u="none" cap="none" strike="noStrike">
                <a:solidFill>
                  <a:schemeClr val="lt1"/>
                </a:solidFill>
                <a:latin typeface="Montserrat"/>
                <a:ea typeface="Montserrat"/>
                <a:cs typeface="Montserrat"/>
                <a:sym typeface="Montserrat"/>
              </a:rPr>
              <a:t> Head of Marketing</a:t>
            </a:r>
            <a:endParaRPr b="0" i="0" sz="1050" u="none" cap="none" strike="noStrike">
              <a:solidFill>
                <a:schemeClr val="lt1"/>
              </a:solidFill>
              <a:latin typeface="Montserrat"/>
              <a:ea typeface="Montserrat"/>
              <a:cs typeface="Montserrat"/>
              <a:sym typeface="Montserrat"/>
            </a:endParaRPr>
          </a:p>
        </p:txBody>
      </p:sp>
      <p:sp>
        <p:nvSpPr>
          <p:cNvPr id="600" name="Google Shape;600;p39"/>
          <p:cNvSpPr txBox="1"/>
          <p:nvPr/>
        </p:nvSpPr>
        <p:spPr>
          <a:xfrm>
            <a:off x="9120333" y="3111633"/>
            <a:ext cx="2808600" cy="2942400"/>
          </a:xfrm>
          <a:prstGeom prst="rect">
            <a:avLst/>
          </a:prstGeom>
          <a:noFill/>
          <a:ln>
            <a:noFill/>
          </a:ln>
        </p:spPr>
        <p:txBody>
          <a:bodyPr anchorCtr="0" anchor="t" bIns="25400" lIns="25400" spcFirstLastPara="1" rIns="25400" wrap="square" tIns="25400">
            <a:noAutofit/>
          </a:bodyPr>
          <a:lstStyle/>
          <a:p>
            <a:pPr indent="0" lvl="0" marL="0" marR="0" rtl="0" algn="l">
              <a:lnSpc>
                <a:spcPct val="150000"/>
              </a:lnSpc>
              <a:spcBef>
                <a:spcPts val="0"/>
              </a:spcBef>
              <a:spcAft>
                <a:spcPts val="0"/>
              </a:spcAft>
              <a:buNone/>
            </a:pPr>
            <a:r>
              <a:rPr b="0" i="0" lang="en-US" sz="900" u="none" cap="none" strike="noStrike">
                <a:solidFill>
                  <a:srgbClr val="000000"/>
                </a:solidFill>
                <a:latin typeface="Montserrat"/>
                <a:ea typeface="Montserrat"/>
                <a:cs typeface="Montserrat"/>
                <a:sym typeface="Montserrat"/>
              </a:rPr>
              <a:t>Jeff brings more than 15 years of experience leading product teams to deliver first-to-market solutions in fintech, payments, and adtech. He joins ClearSpend from Bakkt, where he managed product leads for the Bakkt app and prepaid virtual card. Prior to that, he developed digital wallet and payment solutions for onsite amenities at Westfield shopping malls in the US, UK, and AU markets for Westfield Retail Solutions and OneMarket. He co-founded JiWire / Ninth Decimal, recently acquired by InMarket, where he led content strategy and development</a:t>
            </a:r>
            <a:r>
              <a:rPr lang="en-US" sz="900">
                <a:latin typeface="Montserrat"/>
                <a:ea typeface="Montserrat"/>
                <a:cs typeface="Montserrat"/>
                <a:sym typeface="Montserrat"/>
              </a:rPr>
              <a:t>.  </a:t>
            </a:r>
            <a:r>
              <a:rPr b="0" i="0" lang="en-US" sz="900" u="none" cap="none" strike="noStrike">
                <a:solidFill>
                  <a:srgbClr val="000000"/>
                </a:solidFill>
                <a:latin typeface="Montserrat"/>
                <a:ea typeface="Montserrat"/>
                <a:cs typeface="Montserrat"/>
                <a:sym typeface="Montserrat"/>
              </a:rPr>
              <a:t>Jeff holds a BS in Mathematics with Computer Science from Harvey Mudd College.</a:t>
            </a:r>
            <a:endParaRPr b="0" i="0" sz="1400" u="none" cap="none" strike="noStrike">
              <a:solidFill>
                <a:srgbClr val="000000"/>
              </a:solidFill>
              <a:latin typeface="Montserrat"/>
              <a:ea typeface="Montserrat"/>
              <a:cs typeface="Montserrat"/>
              <a:sym typeface="Montserrat"/>
            </a:endParaRPr>
          </a:p>
        </p:txBody>
      </p:sp>
      <p:sp>
        <p:nvSpPr>
          <p:cNvPr id="601" name="Google Shape;601;p39"/>
          <p:cNvSpPr txBox="1"/>
          <p:nvPr/>
        </p:nvSpPr>
        <p:spPr>
          <a:xfrm>
            <a:off x="9120333" y="2680167"/>
            <a:ext cx="2713200" cy="3705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0" i="0" lang="en-US" sz="1050" u="none" cap="none" strike="noStrike">
                <a:solidFill>
                  <a:schemeClr val="lt1"/>
                </a:solidFill>
                <a:latin typeface="Montserrat"/>
                <a:ea typeface="Montserrat"/>
                <a:cs typeface="Montserrat"/>
                <a:sym typeface="Montserrat"/>
              </a:rPr>
              <a:t>Jeff Pittelkau </a:t>
            </a:r>
            <a:r>
              <a:rPr b="0" i="0" lang="en-US" sz="1050" u="none" cap="none" strike="noStrike">
                <a:solidFill>
                  <a:srgbClr val="5BEA83"/>
                </a:solidFill>
                <a:latin typeface="Montserrat"/>
                <a:ea typeface="Montserrat"/>
                <a:cs typeface="Montserrat"/>
                <a:sym typeface="Montserrat"/>
              </a:rPr>
              <a:t>|</a:t>
            </a:r>
            <a:r>
              <a:rPr b="0" i="0" lang="en-US" sz="1050" u="none" cap="none" strike="noStrike">
                <a:solidFill>
                  <a:schemeClr val="lt1"/>
                </a:solidFill>
                <a:latin typeface="Montserrat"/>
                <a:ea typeface="Montserrat"/>
                <a:cs typeface="Montserrat"/>
                <a:sym typeface="Montserrat"/>
              </a:rPr>
              <a:t> </a:t>
            </a:r>
            <a:r>
              <a:rPr lang="en-US" sz="1050">
                <a:solidFill>
                  <a:schemeClr val="lt1"/>
                </a:solidFill>
                <a:latin typeface="Montserrat"/>
                <a:ea typeface="Montserrat"/>
                <a:cs typeface="Montserrat"/>
                <a:sym typeface="Montserrat"/>
              </a:rPr>
              <a:t>Head of </a:t>
            </a:r>
            <a:r>
              <a:rPr b="0" i="0" lang="en-US" sz="1050" u="none" cap="none" strike="noStrike">
                <a:solidFill>
                  <a:schemeClr val="lt1"/>
                </a:solidFill>
                <a:latin typeface="Montserrat"/>
                <a:ea typeface="Montserrat"/>
                <a:cs typeface="Montserrat"/>
                <a:sym typeface="Montserrat"/>
              </a:rPr>
              <a:t>Product</a:t>
            </a:r>
            <a:endParaRPr b="0" i="0" sz="1050" u="none" cap="none" strike="noStrike">
              <a:solidFill>
                <a:schemeClr val="lt1"/>
              </a:solidFill>
              <a:latin typeface="Montserrat"/>
              <a:ea typeface="Montserrat"/>
              <a:cs typeface="Montserrat"/>
              <a:sym typeface="Montserrat"/>
            </a:endParaRPr>
          </a:p>
        </p:txBody>
      </p:sp>
      <p:pic>
        <p:nvPicPr>
          <p:cNvPr id="602" name="Google Shape;602;p39"/>
          <p:cNvPicPr preferRelativeResize="0"/>
          <p:nvPr/>
        </p:nvPicPr>
        <p:blipFill rotWithShape="1">
          <a:blip r:embed="rId6">
            <a:alphaModFix/>
          </a:blip>
          <a:srcRect b="38255" l="17152" r="26812" t="5709"/>
          <a:stretch/>
        </p:blipFill>
        <p:spPr>
          <a:xfrm>
            <a:off x="6891338" y="1490663"/>
            <a:ext cx="1047600" cy="1076400"/>
          </a:xfrm>
          <a:prstGeom prst="ellipse">
            <a:avLst/>
          </a:prstGeom>
          <a:noFill/>
          <a:ln>
            <a:noFill/>
          </a:ln>
        </p:spPr>
      </p:pic>
      <p:pic>
        <p:nvPicPr>
          <p:cNvPr id="603" name="Google Shape;603;p39"/>
          <p:cNvPicPr preferRelativeResize="0"/>
          <p:nvPr/>
        </p:nvPicPr>
        <p:blipFill rotWithShape="1">
          <a:blip r:embed="rId7">
            <a:alphaModFix/>
          </a:blip>
          <a:srcRect b="0" l="0" r="0" t="0"/>
          <a:stretch/>
        </p:blipFill>
        <p:spPr>
          <a:xfrm>
            <a:off x="10000750" y="1480700"/>
            <a:ext cx="1047750" cy="1075692"/>
          </a:xfrm>
          <a:prstGeom prst="rect">
            <a:avLst/>
          </a:prstGeom>
          <a:noFill/>
          <a:ln>
            <a:noFill/>
          </a:ln>
        </p:spPr>
      </p:pic>
      <p:sp>
        <p:nvSpPr>
          <p:cNvPr id="604" name="Google Shape;604;p39"/>
          <p:cNvSpPr/>
          <p:nvPr/>
        </p:nvSpPr>
        <p:spPr>
          <a:xfrm>
            <a:off x="10000675" y="1494600"/>
            <a:ext cx="1047900" cy="1047900"/>
          </a:xfrm>
          <a:prstGeom prst="ellipse">
            <a:avLst/>
          </a:prstGeom>
          <a:noFill/>
          <a:ln cap="flat" cmpd="sng" w="28575">
            <a:solidFill>
              <a:srgbClr val="5BEA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9"/>
          <p:cNvSpPr/>
          <p:nvPr/>
        </p:nvSpPr>
        <p:spPr>
          <a:xfrm>
            <a:off x="6891200" y="1504925"/>
            <a:ext cx="1047900" cy="1047900"/>
          </a:xfrm>
          <a:prstGeom prst="ellipse">
            <a:avLst/>
          </a:prstGeom>
          <a:noFill/>
          <a:ln cap="flat" cmpd="sng" w="28575">
            <a:solidFill>
              <a:srgbClr val="5BEA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9"/>
          <p:cNvSpPr/>
          <p:nvPr/>
        </p:nvSpPr>
        <p:spPr>
          <a:xfrm>
            <a:off x="1077788" y="1494588"/>
            <a:ext cx="1047900" cy="1047900"/>
          </a:xfrm>
          <a:prstGeom prst="ellipse">
            <a:avLst/>
          </a:prstGeom>
          <a:noFill/>
          <a:ln cap="flat" cmpd="sng" w="28575">
            <a:solidFill>
              <a:srgbClr val="5BEA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9"/>
          <p:cNvSpPr/>
          <p:nvPr/>
        </p:nvSpPr>
        <p:spPr>
          <a:xfrm>
            <a:off x="4056988" y="1494588"/>
            <a:ext cx="1047900" cy="1047900"/>
          </a:xfrm>
          <a:prstGeom prst="ellipse">
            <a:avLst/>
          </a:prstGeom>
          <a:noFill/>
          <a:ln cap="flat" cmpd="sng" w="28575">
            <a:solidFill>
              <a:srgbClr val="5BEA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612" name="Shape 612"/>
        <p:cNvGrpSpPr/>
        <p:nvPr/>
      </p:nvGrpSpPr>
      <p:grpSpPr>
        <a:xfrm>
          <a:off x="0" y="0"/>
          <a:ext cx="0" cy="0"/>
          <a:chOff x="0" y="0"/>
          <a:chExt cx="0" cy="0"/>
        </a:xfrm>
      </p:grpSpPr>
      <p:pic>
        <p:nvPicPr>
          <p:cNvPr descr="Home - Greater Sum Ventures" id="613" name="Google Shape;613;p40"/>
          <p:cNvPicPr preferRelativeResize="0"/>
          <p:nvPr/>
        </p:nvPicPr>
        <p:blipFill>
          <a:blip r:embed="rId3">
            <a:alphaModFix/>
          </a:blip>
          <a:stretch>
            <a:fillRect/>
          </a:stretch>
        </p:blipFill>
        <p:spPr>
          <a:xfrm>
            <a:off x="10497213" y="2284550"/>
            <a:ext cx="1432224" cy="259600"/>
          </a:xfrm>
          <a:prstGeom prst="rect">
            <a:avLst/>
          </a:prstGeom>
          <a:noFill/>
          <a:ln>
            <a:noFill/>
          </a:ln>
        </p:spPr>
      </p:pic>
      <p:pic>
        <p:nvPicPr>
          <p:cNvPr descr="File:SAP 2011 logo.svg - Wikimedia Commons" id="614" name="Google Shape;614;p40"/>
          <p:cNvPicPr preferRelativeResize="0"/>
          <p:nvPr/>
        </p:nvPicPr>
        <p:blipFill>
          <a:blip r:embed="rId4">
            <a:alphaModFix/>
          </a:blip>
          <a:stretch>
            <a:fillRect/>
          </a:stretch>
        </p:blipFill>
        <p:spPr>
          <a:xfrm>
            <a:off x="10988963" y="5132738"/>
            <a:ext cx="760115" cy="388500"/>
          </a:xfrm>
          <a:prstGeom prst="rect">
            <a:avLst/>
          </a:prstGeom>
          <a:noFill/>
          <a:ln>
            <a:noFill/>
          </a:ln>
        </p:spPr>
      </p:pic>
      <p:pic>
        <p:nvPicPr>
          <p:cNvPr descr="PGA Tour Logo PNG Transparent (1) – Brands Logos" id="615" name="Google Shape;615;p40"/>
          <p:cNvPicPr preferRelativeResize="0"/>
          <p:nvPr/>
        </p:nvPicPr>
        <p:blipFill>
          <a:blip r:embed="rId5">
            <a:alphaModFix/>
          </a:blip>
          <a:stretch>
            <a:fillRect/>
          </a:stretch>
        </p:blipFill>
        <p:spPr>
          <a:xfrm>
            <a:off x="9834300" y="5395675"/>
            <a:ext cx="683150" cy="683150"/>
          </a:xfrm>
          <a:prstGeom prst="rect">
            <a:avLst/>
          </a:prstGeom>
          <a:noFill/>
          <a:ln>
            <a:noFill/>
          </a:ln>
        </p:spPr>
      </p:pic>
      <p:pic>
        <p:nvPicPr>
          <p:cNvPr descr="Chick-fil-A Logo, history, meaning, symbol, PNG" id="616" name="Google Shape;616;p40"/>
          <p:cNvPicPr preferRelativeResize="0"/>
          <p:nvPr/>
        </p:nvPicPr>
        <p:blipFill>
          <a:blip r:embed="rId6">
            <a:alphaModFix/>
          </a:blip>
          <a:stretch>
            <a:fillRect/>
          </a:stretch>
        </p:blipFill>
        <p:spPr>
          <a:xfrm>
            <a:off x="11043738" y="1219841"/>
            <a:ext cx="965334" cy="543001"/>
          </a:xfrm>
          <a:prstGeom prst="rect">
            <a:avLst/>
          </a:prstGeom>
          <a:noFill/>
          <a:ln>
            <a:noFill/>
          </a:ln>
        </p:spPr>
      </p:pic>
      <p:pic>
        <p:nvPicPr>
          <p:cNvPr id="617" name="Google Shape;617;p40"/>
          <p:cNvPicPr preferRelativeResize="0"/>
          <p:nvPr/>
        </p:nvPicPr>
        <p:blipFill>
          <a:blip r:embed="rId7">
            <a:alphaModFix/>
          </a:blip>
          <a:stretch>
            <a:fillRect/>
          </a:stretch>
        </p:blipFill>
        <p:spPr>
          <a:xfrm>
            <a:off x="925113" y="3120373"/>
            <a:ext cx="1271699" cy="430250"/>
          </a:xfrm>
          <a:prstGeom prst="rect">
            <a:avLst/>
          </a:prstGeom>
          <a:noFill/>
          <a:ln>
            <a:noFill/>
          </a:ln>
        </p:spPr>
      </p:pic>
      <p:pic>
        <p:nvPicPr>
          <p:cNvPr descr="Automation Solutions and Commercial &amp;amp; Residential Solutions | Emerson US" id="618" name="Google Shape;618;p40"/>
          <p:cNvPicPr preferRelativeResize="0"/>
          <p:nvPr/>
        </p:nvPicPr>
        <p:blipFill>
          <a:blip r:embed="rId8">
            <a:alphaModFix/>
          </a:blip>
          <a:stretch>
            <a:fillRect/>
          </a:stretch>
        </p:blipFill>
        <p:spPr>
          <a:xfrm>
            <a:off x="8988018" y="3672747"/>
            <a:ext cx="965325" cy="603328"/>
          </a:xfrm>
          <a:prstGeom prst="rect">
            <a:avLst/>
          </a:prstGeom>
          <a:noFill/>
          <a:ln>
            <a:noFill/>
          </a:ln>
        </p:spPr>
      </p:pic>
      <p:pic>
        <p:nvPicPr>
          <p:cNvPr id="619" name="Google Shape;619;p40"/>
          <p:cNvPicPr preferRelativeResize="0"/>
          <p:nvPr/>
        </p:nvPicPr>
        <p:blipFill>
          <a:blip r:embed="rId9">
            <a:alphaModFix/>
          </a:blip>
          <a:stretch>
            <a:fillRect/>
          </a:stretch>
        </p:blipFill>
        <p:spPr>
          <a:xfrm>
            <a:off x="1575388" y="1936425"/>
            <a:ext cx="1178998" cy="449025"/>
          </a:xfrm>
          <a:prstGeom prst="rect">
            <a:avLst/>
          </a:prstGeom>
          <a:noFill/>
          <a:ln>
            <a:noFill/>
          </a:ln>
        </p:spPr>
      </p:pic>
      <p:pic>
        <p:nvPicPr>
          <p:cNvPr descr="Icon&#10;&#10;Description automatically generated" id="620" name="Google Shape;620;p40"/>
          <p:cNvPicPr preferRelativeResize="0"/>
          <p:nvPr/>
        </p:nvPicPr>
        <p:blipFill rotWithShape="1">
          <a:blip r:embed="rId10">
            <a:alphaModFix/>
          </a:blip>
          <a:srcRect b="0" l="0" r="0" t="0"/>
          <a:stretch/>
        </p:blipFill>
        <p:spPr>
          <a:xfrm>
            <a:off x="11123364" y="5858219"/>
            <a:ext cx="806068" cy="806068"/>
          </a:xfrm>
          <a:prstGeom prst="rect">
            <a:avLst/>
          </a:prstGeom>
          <a:noFill/>
          <a:ln>
            <a:noFill/>
          </a:ln>
        </p:spPr>
      </p:pic>
      <p:pic>
        <p:nvPicPr>
          <p:cNvPr descr="Bakkt - Wikipedia" id="621" name="Google Shape;621;p40"/>
          <p:cNvPicPr preferRelativeResize="0"/>
          <p:nvPr/>
        </p:nvPicPr>
        <p:blipFill rotWithShape="1">
          <a:blip r:embed="rId11">
            <a:alphaModFix amt="50000"/>
          </a:blip>
          <a:srcRect b="0" l="0" r="7244" t="0"/>
          <a:stretch/>
        </p:blipFill>
        <p:spPr>
          <a:xfrm>
            <a:off x="368200" y="5170850"/>
            <a:ext cx="1477400" cy="583875"/>
          </a:xfrm>
          <a:prstGeom prst="rect">
            <a:avLst/>
          </a:prstGeom>
          <a:noFill/>
          <a:ln>
            <a:noFill/>
          </a:ln>
        </p:spPr>
      </p:pic>
      <p:pic>
        <p:nvPicPr>
          <p:cNvPr descr="File:PayPal.svg - Wikimedia Commons" id="622" name="Google Shape;622;p40"/>
          <p:cNvPicPr preferRelativeResize="0"/>
          <p:nvPr/>
        </p:nvPicPr>
        <p:blipFill>
          <a:blip r:embed="rId12">
            <a:alphaModFix amt="50000"/>
          </a:blip>
          <a:stretch>
            <a:fillRect/>
          </a:stretch>
        </p:blipFill>
        <p:spPr>
          <a:xfrm>
            <a:off x="9440725" y="4536757"/>
            <a:ext cx="1566976" cy="417449"/>
          </a:xfrm>
          <a:prstGeom prst="rect">
            <a:avLst/>
          </a:prstGeom>
          <a:noFill/>
          <a:ln>
            <a:noFill/>
          </a:ln>
        </p:spPr>
      </p:pic>
      <p:pic>
        <p:nvPicPr>
          <p:cNvPr descr="Taos | Official Site of What&amp;#39;s Next In Tech, Talent and Solutions" id="623" name="Google Shape;623;p40"/>
          <p:cNvPicPr preferRelativeResize="0"/>
          <p:nvPr/>
        </p:nvPicPr>
        <p:blipFill>
          <a:blip r:embed="rId13">
            <a:alphaModFix amt="50000"/>
          </a:blip>
          <a:stretch>
            <a:fillRect/>
          </a:stretch>
        </p:blipFill>
        <p:spPr>
          <a:xfrm>
            <a:off x="1789051" y="4536755"/>
            <a:ext cx="965325" cy="505205"/>
          </a:xfrm>
          <a:prstGeom prst="rect">
            <a:avLst/>
          </a:prstGeom>
          <a:noFill/>
          <a:ln>
            <a:noFill/>
          </a:ln>
        </p:spPr>
      </p:pic>
      <p:pic>
        <p:nvPicPr>
          <p:cNvPr descr="Agility Payments" id="624" name="Google Shape;624;p40"/>
          <p:cNvPicPr preferRelativeResize="0"/>
          <p:nvPr/>
        </p:nvPicPr>
        <p:blipFill>
          <a:blip r:embed="rId14">
            <a:alphaModFix amt="50000"/>
          </a:blip>
          <a:stretch>
            <a:fillRect/>
          </a:stretch>
        </p:blipFill>
        <p:spPr>
          <a:xfrm>
            <a:off x="8219725" y="217295"/>
            <a:ext cx="1220998" cy="549455"/>
          </a:xfrm>
          <a:prstGeom prst="rect">
            <a:avLst/>
          </a:prstGeom>
          <a:noFill/>
          <a:ln>
            <a:noFill/>
          </a:ln>
        </p:spPr>
      </p:pic>
      <p:pic>
        <p:nvPicPr>
          <p:cNvPr descr="Rocket Matter client reviews - Repsight" id="625" name="Google Shape;625;p40"/>
          <p:cNvPicPr preferRelativeResize="0"/>
          <p:nvPr/>
        </p:nvPicPr>
        <p:blipFill>
          <a:blip r:embed="rId15">
            <a:alphaModFix amt="50000"/>
          </a:blip>
          <a:stretch>
            <a:fillRect/>
          </a:stretch>
        </p:blipFill>
        <p:spPr>
          <a:xfrm>
            <a:off x="8862150" y="1527112"/>
            <a:ext cx="2217248" cy="583875"/>
          </a:xfrm>
          <a:prstGeom prst="rect">
            <a:avLst/>
          </a:prstGeom>
          <a:noFill/>
          <a:ln>
            <a:noFill/>
          </a:ln>
        </p:spPr>
      </p:pic>
      <p:pic>
        <p:nvPicPr>
          <p:cNvPr descr="B2B Website Visitor Tracking Software | Leadfeeder" id="626" name="Google Shape;626;p40"/>
          <p:cNvPicPr preferRelativeResize="0"/>
          <p:nvPr/>
        </p:nvPicPr>
        <p:blipFill>
          <a:blip r:embed="rId16">
            <a:alphaModFix amt="50000"/>
          </a:blip>
          <a:stretch>
            <a:fillRect/>
          </a:stretch>
        </p:blipFill>
        <p:spPr>
          <a:xfrm>
            <a:off x="343076" y="3964854"/>
            <a:ext cx="1527651" cy="490525"/>
          </a:xfrm>
          <a:prstGeom prst="rect">
            <a:avLst/>
          </a:prstGeom>
          <a:noFill/>
          <a:ln>
            <a:noFill/>
          </a:ln>
        </p:spPr>
      </p:pic>
      <p:pic>
        <p:nvPicPr>
          <p:cNvPr descr="American Express - Wikipedia" id="627" name="Google Shape;627;p40"/>
          <p:cNvPicPr preferRelativeResize="0"/>
          <p:nvPr/>
        </p:nvPicPr>
        <p:blipFill>
          <a:blip r:embed="rId17">
            <a:alphaModFix amt="50000"/>
          </a:blip>
          <a:stretch>
            <a:fillRect/>
          </a:stretch>
        </p:blipFill>
        <p:spPr>
          <a:xfrm>
            <a:off x="343087" y="1814202"/>
            <a:ext cx="806049" cy="804933"/>
          </a:xfrm>
          <a:prstGeom prst="rect">
            <a:avLst/>
          </a:prstGeom>
          <a:noFill/>
          <a:ln>
            <a:noFill/>
          </a:ln>
        </p:spPr>
      </p:pic>
      <p:pic>
        <p:nvPicPr>
          <p:cNvPr descr="File:Infosys logo.svg - Wikimedia Commons" id="628" name="Google Shape;628;p40"/>
          <p:cNvPicPr preferRelativeResize="0"/>
          <p:nvPr/>
        </p:nvPicPr>
        <p:blipFill>
          <a:blip r:embed="rId18">
            <a:alphaModFix amt="50000"/>
          </a:blip>
          <a:stretch>
            <a:fillRect/>
          </a:stretch>
        </p:blipFill>
        <p:spPr>
          <a:xfrm>
            <a:off x="10758525" y="247835"/>
            <a:ext cx="1221002" cy="488392"/>
          </a:xfrm>
          <a:prstGeom prst="rect">
            <a:avLst/>
          </a:prstGeom>
          <a:noFill/>
          <a:ln>
            <a:noFill/>
          </a:ln>
        </p:spPr>
      </p:pic>
      <p:pic>
        <p:nvPicPr>
          <p:cNvPr descr="United States Air Force - Wikipedia" id="629" name="Google Shape;629;p40"/>
          <p:cNvPicPr preferRelativeResize="0"/>
          <p:nvPr/>
        </p:nvPicPr>
        <p:blipFill>
          <a:blip r:embed="rId19">
            <a:alphaModFix amt="50000"/>
          </a:blip>
          <a:stretch>
            <a:fillRect/>
          </a:stretch>
        </p:blipFill>
        <p:spPr>
          <a:xfrm>
            <a:off x="9567750" y="2662174"/>
            <a:ext cx="806051" cy="806051"/>
          </a:xfrm>
          <a:prstGeom prst="rect">
            <a:avLst/>
          </a:prstGeom>
          <a:noFill/>
          <a:ln>
            <a:noFill/>
          </a:ln>
        </p:spPr>
      </p:pic>
      <p:pic>
        <p:nvPicPr>
          <p:cNvPr descr="Payscout - Gateway Login" id="630" name="Google Shape;630;p40"/>
          <p:cNvPicPr preferRelativeResize="0"/>
          <p:nvPr/>
        </p:nvPicPr>
        <p:blipFill>
          <a:blip r:embed="rId20">
            <a:alphaModFix amt="50000"/>
          </a:blip>
          <a:stretch>
            <a:fillRect/>
          </a:stretch>
        </p:blipFill>
        <p:spPr>
          <a:xfrm>
            <a:off x="759000" y="6072385"/>
            <a:ext cx="1432200" cy="377740"/>
          </a:xfrm>
          <a:prstGeom prst="rect">
            <a:avLst/>
          </a:prstGeom>
          <a:noFill/>
          <a:ln>
            <a:noFill/>
          </a:ln>
        </p:spPr>
      </p:pic>
      <p:pic>
        <p:nvPicPr>
          <p:cNvPr descr="Red Hat logo and symbol, meaning, history, PNG" id="631" name="Google Shape;631;p40"/>
          <p:cNvPicPr preferRelativeResize="0"/>
          <p:nvPr/>
        </p:nvPicPr>
        <p:blipFill>
          <a:blip r:embed="rId21">
            <a:alphaModFix amt="50000"/>
          </a:blip>
          <a:stretch>
            <a:fillRect/>
          </a:stretch>
        </p:blipFill>
        <p:spPr>
          <a:xfrm>
            <a:off x="9673725" y="620401"/>
            <a:ext cx="1477402" cy="831046"/>
          </a:xfrm>
          <a:prstGeom prst="rect">
            <a:avLst/>
          </a:prstGeom>
          <a:noFill/>
          <a:ln>
            <a:noFill/>
          </a:ln>
        </p:spPr>
      </p:pic>
      <p:pic>
        <p:nvPicPr>
          <p:cNvPr descr="Garmin Logo transparent PNG - StickPNG" id="632" name="Google Shape;632;p40"/>
          <p:cNvPicPr preferRelativeResize="0"/>
          <p:nvPr/>
        </p:nvPicPr>
        <p:blipFill>
          <a:blip r:embed="rId22">
            <a:alphaModFix/>
          </a:blip>
          <a:stretch>
            <a:fillRect/>
          </a:stretch>
        </p:blipFill>
        <p:spPr>
          <a:xfrm>
            <a:off x="10242100" y="3622644"/>
            <a:ext cx="1141200" cy="308125"/>
          </a:xfrm>
          <a:prstGeom prst="rect">
            <a:avLst/>
          </a:prstGeom>
          <a:noFill/>
          <a:ln>
            <a:noFill/>
          </a:ln>
        </p:spPr>
      </p:pic>
      <p:sp>
        <p:nvSpPr>
          <p:cNvPr id="633" name="Google Shape;633;p40"/>
          <p:cNvSpPr/>
          <p:nvPr/>
        </p:nvSpPr>
        <p:spPr>
          <a:xfrm>
            <a:off x="0" y="0"/>
            <a:ext cx="12192000" cy="6858000"/>
          </a:xfrm>
          <a:prstGeom prst="rect">
            <a:avLst/>
          </a:prstGeom>
          <a:solidFill>
            <a:srgbClr val="E7E6E6">
              <a:alpha val="52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4" name="Google Shape;634;p40"/>
          <p:cNvPicPr preferRelativeResize="0"/>
          <p:nvPr/>
        </p:nvPicPr>
        <p:blipFill>
          <a:blip r:embed="rId23">
            <a:alphaModFix/>
          </a:blip>
          <a:stretch>
            <a:fillRect/>
          </a:stretch>
        </p:blipFill>
        <p:spPr>
          <a:xfrm>
            <a:off x="3937438" y="2510857"/>
            <a:ext cx="1200000" cy="1200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35" name="Google Shape;635;p40"/>
          <p:cNvPicPr preferRelativeResize="0"/>
          <p:nvPr/>
        </p:nvPicPr>
        <p:blipFill>
          <a:blip r:embed="rId24">
            <a:alphaModFix/>
          </a:blip>
          <a:stretch>
            <a:fillRect/>
          </a:stretch>
        </p:blipFill>
        <p:spPr>
          <a:xfrm>
            <a:off x="3191138" y="3809356"/>
            <a:ext cx="1200000" cy="1200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36" name="Google Shape;636;p40"/>
          <p:cNvPicPr preferRelativeResize="0"/>
          <p:nvPr/>
        </p:nvPicPr>
        <p:blipFill>
          <a:blip r:embed="rId25">
            <a:alphaModFix/>
          </a:blip>
          <a:stretch>
            <a:fillRect/>
          </a:stretch>
        </p:blipFill>
        <p:spPr>
          <a:xfrm>
            <a:off x="7203038" y="1209057"/>
            <a:ext cx="1200000" cy="1200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sp>
        <p:nvSpPr>
          <p:cNvPr id="637" name="Google Shape;637;p40"/>
          <p:cNvSpPr txBox="1"/>
          <p:nvPr>
            <p:ph type="title"/>
          </p:nvPr>
        </p:nvSpPr>
        <p:spPr>
          <a:xfrm>
            <a:off x="187147" y="620400"/>
            <a:ext cx="2258100" cy="5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5BEA83"/>
                </a:solidFill>
              </a:rPr>
              <a:t>Our Team</a:t>
            </a:r>
            <a:endParaRPr>
              <a:solidFill>
                <a:srgbClr val="5BEA83"/>
              </a:solidFill>
            </a:endParaRPr>
          </a:p>
        </p:txBody>
      </p:sp>
      <p:pic>
        <p:nvPicPr>
          <p:cNvPr id="638" name="Google Shape;638;p40"/>
          <p:cNvPicPr preferRelativeResize="0"/>
          <p:nvPr/>
        </p:nvPicPr>
        <p:blipFill rotWithShape="1">
          <a:blip r:embed="rId26">
            <a:alphaModFix/>
          </a:blip>
          <a:srcRect b="11637" l="0" r="0" t="6294"/>
          <a:stretch/>
        </p:blipFill>
        <p:spPr>
          <a:xfrm>
            <a:off x="6627088" y="2454706"/>
            <a:ext cx="1200000" cy="1221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39" name="Google Shape;639;p40"/>
          <p:cNvPicPr preferRelativeResize="0"/>
          <p:nvPr/>
        </p:nvPicPr>
        <p:blipFill>
          <a:blip r:embed="rId27">
            <a:alphaModFix/>
          </a:blip>
          <a:stretch>
            <a:fillRect/>
          </a:stretch>
        </p:blipFill>
        <p:spPr>
          <a:xfrm>
            <a:off x="5271763" y="2500356"/>
            <a:ext cx="1221000" cy="1221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0" name="Google Shape;640;p40"/>
          <p:cNvPicPr preferRelativeResize="0"/>
          <p:nvPr/>
        </p:nvPicPr>
        <p:blipFill>
          <a:blip r:embed="rId28">
            <a:alphaModFix/>
          </a:blip>
          <a:stretch>
            <a:fillRect/>
          </a:stretch>
        </p:blipFill>
        <p:spPr>
          <a:xfrm>
            <a:off x="3180638" y="1198556"/>
            <a:ext cx="1221000" cy="1221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1" name="Google Shape;641;p40"/>
          <p:cNvPicPr preferRelativeResize="0"/>
          <p:nvPr/>
        </p:nvPicPr>
        <p:blipFill>
          <a:blip r:embed="rId29">
            <a:alphaModFix/>
          </a:blip>
          <a:stretch>
            <a:fillRect/>
          </a:stretch>
        </p:blipFill>
        <p:spPr>
          <a:xfrm>
            <a:off x="2550763" y="2526259"/>
            <a:ext cx="1200000" cy="11691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2" name="Google Shape;642;p40"/>
          <p:cNvPicPr preferRelativeResize="0"/>
          <p:nvPr/>
        </p:nvPicPr>
        <p:blipFill rotWithShape="1">
          <a:blip r:embed="rId30">
            <a:alphaModFix/>
          </a:blip>
          <a:srcRect b="36112" l="2938" r="10630" t="5574"/>
          <a:stretch/>
        </p:blipFill>
        <p:spPr>
          <a:xfrm>
            <a:off x="7517900" y="3721361"/>
            <a:ext cx="1221000" cy="12351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3" name="Google Shape;643;p40"/>
          <p:cNvPicPr preferRelativeResize="0"/>
          <p:nvPr/>
        </p:nvPicPr>
        <p:blipFill rotWithShape="1">
          <a:blip r:embed="rId31">
            <a:alphaModFix/>
          </a:blip>
          <a:srcRect b="21579" l="0" r="0" t="2328"/>
          <a:stretch/>
        </p:blipFill>
        <p:spPr>
          <a:xfrm>
            <a:off x="4647388" y="3834048"/>
            <a:ext cx="1179000" cy="11661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4" name="Google Shape;644;p40"/>
          <p:cNvPicPr preferRelativeResize="0"/>
          <p:nvPr/>
        </p:nvPicPr>
        <p:blipFill>
          <a:blip r:embed="rId32">
            <a:alphaModFix/>
          </a:blip>
          <a:stretch>
            <a:fillRect/>
          </a:stretch>
        </p:blipFill>
        <p:spPr>
          <a:xfrm>
            <a:off x="6082638" y="3804981"/>
            <a:ext cx="1179000" cy="1179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5" name="Google Shape;645;p40"/>
          <p:cNvPicPr preferRelativeResize="0"/>
          <p:nvPr/>
        </p:nvPicPr>
        <p:blipFill rotWithShape="1">
          <a:blip r:embed="rId33">
            <a:alphaModFix/>
          </a:blip>
          <a:srcRect b="17205" l="0" r="0" t="9551"/>
          <a:stretch/>
        </p:blipFill>
        <p:spPr>
          <a:xfrm>
            <a:off x="5296575" y="5067605"/>
            <a:ext cx="1141200" cy="12009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6" name="Google Shape;646;p40"/>
          <p:cNvPicPr preferRelativeResize="0"/>
          <p:nvPr/>
        </p:nvPicPr>
        <p:blipFill>
          <a:blip r:embed="rId34">
            <a:alphaModFix/>
          </a:blip>
          <a:stretch>
            <a:fillRect/>
          </a:stretch>
        </p:blipFill>
        <p:spPr>
          <a:xfrm>
            <a:off x="4514013" y="1122656"/>
            <a:ext cx="1200000" cy="1200000"/>
          </a:xfrm>
          <a:prstGeom prst="ellipse">
            <a:avLst/>
          </a:prstGeom>
          <a:noFill/>
          <a:ln cap="flat" cmpd="sng" w="9525">
            <a:solidFill>
              <a:srgbClr val="5BEA83"/>
            </a:solidFill>
            <a:prstDash val="solid"/>
            <a:round/>
            <a:headEnd len="sm" w="sm" type="none"/>
            <a:tailEnd len="sm" w="sm" type="none"/>
          </a:ln>
          <a:effectLst>
            <a:outerShdw blurRad="342900" rotWithShape="0" algn="bl" dir="5400000" dist="19050">
              <a:srgbClr val="000000">
                <a:alpha val="0"/>
              </a:srgbClr>
            </a:outerShdw>
          </a:effectLst>
        </p:spPr>
      </p:pic>
      <p:pic>
        <p:nvPicPr>
          <p:cNvPr id="647" name="Google Shape;647;p40"/>
          <p:cNvPicPr preferRelativeResize="0"/>
          <p:nvPr/>
        </p:nvPicPr>
        <p:blipFill rotWithShape="1">
          <a:blip r:embed="rId35">
            <a:alphaModFix/>
          </a:blip>
          <a:srcRect b="9973" l="8037" r="0" t="16744"/>
          <a:stretch/>
        </p:blipFill>
        <p:spPr>
          <a:xfrm>
            <a:off x="3937438" y="5107840"/>
            <a:ext cx="1075500" cy="1142400"/>
          </a:xfrm>
          <a:prstGeom prst="ellipse">
            <a:avLst/>
          </a:prstGeom>
          <a:noFill/>
          <a:ln cap="flat" cmpd="sng" w="9525">
            <a:solidFill>
              <a:srgbClr val="5BEA83"/>
            </a:solidFill>
            <a:prstDash val="solid"/>
            <a:round/>
            <a:headEnd len="sm" w="sm" type="none"/>
            <a:tailEnd len="sm" w="sm" type="none"/>
          </a:ln>
        </p:spPr>
      </p:pic>
      <p:pic>
        <p:nvPicPr>
          <p:cNvPr id="648" name="Google Shape;648;p40"/>
          <p:cNvPicPr preferRelativeResize="0"/>
          <p:nvPr/>
        </p:nvPicPr>
        <p:blipFill>
          <a:blip r:embed="rId36">
            <a:alphaModFix/>
          </a:blip>
          <a:stretch>
            <a:fillRect/>
          </a:stretch>
        </p:blipFill>
        <p:spPr>
          <a:xfrm>
            <a:off x="11067775" y="5808825"/>
            <a:ext cx="897000" cy="897000"/>
          </a:xfrm>
          <a:prstGeom prst="rect">
            <a:avLst/>
          </a:prstGeom>
          <a:noFill/>
          <a:ln>
            <a:noFill/>
          </a:ln>
        </p:spPr>
      </p:pic>
      <p:pic>
        <p:nvPicPr>
          <p:cNvPr id="649" name="Google Shape;649;p40"/>
          <p:cNvPicPr preferRelativeResize="0"/>
          <p:nvPr/>
        </p:nvPicPr>
        <p:blipFill>
          <a:blip r:embed="rId37">
            <a:alphaModFix/>
          </a:blip>
          <a:stretch>
            <a:fillRect/>
          </a:stretch>
        </p:blipFill>
        <p:spPr>
          <a:xfrm>
            <a:off x="2474825" y="5123350"/>
            <a:ext cx="1179000" cy="1179000"/>
          </a:xfrm>
          <a:prstGeom prst="ellipse">
            <a:avLst/>
          </a:prstGeom>
          <a:noFill/>
          <a:ln cap="flat" cmpd="sng" w="9525">
            <a:solidFill>
              <a:srgbClr val="5BEA83"/>
            </a:solidFill>
            <a:prstDash val="solid"/>
            <a:round/>
            <a:headEnd len="sm" w="sm" type="none"/>
            <a:tailEnd len="sm" w="sm" type="none"/>
          </a:ln>
        </p:spPr>
      </p:pic>
      <p:pic>
        <p:nvPicPr>
          <p:cNvPr id="650" name="Google Shape;650;p40"/>
          <p:cNvPicPr preferRelativeResize="0"/>
          <p:nvPr/>
        </p:nvPicPr>
        <p:blipFill>
          <a:blip r:embed="rId38">
            <a:alphaModFix/>
          </a:blip>
          <a:stretch>
            <a:fillRect/>
          </a:stretch>
        </p:blipFill>
        <p:spPr>
          <a:xfrm>
            <a:off x="5826400" y="1146425"/>
            <a:ext cx="1179000" cy="1179000"/>
          </a:xfrm>
          <a:prstGeom prst="ellipse">
            <a:avLst/>
          </a:prstGeom>
          <a:noFill/>
          <a:ln cap="flat" cmpd="sng" w="9525">
            <a:solidFill>
              <a:srgbClr val="5BEA83"/>
            </a:solidFill>
            <a:prstDash val="solid"/>
            <a:round/>
            <a:headEnd len="sm" w="sm" type="none"/>
            <a:tailEnd len="sm" w="sm" type="none"/>
          </a:ln>
        </p:spPr>
      </p:pic>
      <p:pic>
        <p:nvPicPr>
          <p:cNvPr id="651" name="Google Shape;651;p40"/>
          <p:cNvPicPr preferRelativeResize="0"/>
          <p:nvPr/>
        </p:nvPicPr>
        <p:blipFill>
          <a:blip r:embed="rId39">
            <a:alphaModFix/>
          </a:blip>
          <a:stretch>
            <a:fillRect/>
          </a:stretch>
        </p:blipFill>
        <p:spPr>
          <a:xfrm>
            <a:off x="6721400" y="5068050"/>
            <a:ext cx="1200000" cy="1200000"/>
          </a:xfrm>
          <a:prstGeom prst="ellipse">
            <a:avLst/>
          </a:prstGeom>
          <a:noFill/>
          <a:ln cap="flat" cmpd="sng" w="9525">
            <a:solidFill>
              <a:srgbClr val="5BEA83"/>
            </a:solidFill>
            <a:prstDash val="solid"/>
            <a:round/>
            <a:headEnd len="sm" w="sm" type="none"/>
            <a:tailEnd len="sm" w="sm" type="none"/>
          </a:ln>
        </p:spPr>
      </p:pic>
      <p:pic>
        <p:nvPicPr>
          <p:cNvPr id="652" name="Google Shape;652;p40"/>
          <p:cNvPicPr preferRelativeResize="0"/>
          <p:nvPr/>
        </p:nvPicPr>
        <p:blipFill rotWithShape="1">
          <a:blip r:embed="rId40">
            <a:alphaModFix/>
          </a:blip>
          <a:srcRect b="12808" l="11650" r="37162" t="0"/>
          <a:stretch/>
        </p:blipFill>
        <p:spPr>
          <a:xfrm>
            <a:off x="7961425" y="2469552"/>
            <a:ext cx="1179000" cy="1191300"/>
          </a:xfrm>
          <a:prstGeom prst="ellipse">
            <a:avLst/>
          </a:prstGeom>
          <a:noFill/>
          <a:ln cap="flat" cmpd="sng" w="9525">
            <a:solidFill>
              <a:srgbClr val="5BEA83"/>
            </a:solidFill>
            <a:prstDash val="solid"/>
            <a:round/>
            <a:headEnd len="sm" w="sm" type="none"/>
            <a:tailEnd len="sm" w="sm" type="none"/>
          </a:ln>
        </p:spPr>
      </p:pic>
      <p:pic>
        <p:nvPicPr>
          <p:cNvPr id="653" name="Google Shape;653;p40"/>
          <p:cNvPicPr preferRelativeResize="0"/>
          <p:nvPr/>
        </p:nvPicPr>
        <p:blipFill rotWithShape="1">
          <a:blip r:embed="rId41">
            <a:alphaModFix/>
          </a:blip>
          <a:srcRect b="19490" l="2300" r="-2300" t="5602"/>
          <a:stretch/>
        </p:blipFill>
        <p:spPr>
          <a:xfrm>
            <a:off x="8142775" y="5109212"/>
            <a:ext cx="1141200" cy="1139700"/>
          </a:xfrm>
          <a:prstGeom prst="ellipse">
            <a:avLst/>
          </a:prstGeom>
          <a:noFill/>
          <a:ln cap="flat" cmpd="sng" w="9525">
            <a:solidFill>
              <a:srgbClr val="5BEA83"/>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658" name="Shape 658"/>
        <p:cNvGrpSpPr/>
        <p:nvPr/>
      </p:nvGrpSpPr>
      <p:grpSpPr>
        <a:xfrm>
          <a:off x="0" y="0"/>
          <a:ext cx="0" cy="0"/>
          <a:chOff x="0" y="0"/>
          <a:chExt cx="0" cy="0"/>
        </a:xfrm>
      </p:grpSpPr>
      <p:sp>
        <p:nvSpPr>
          <p:cNvPr id="659" name="Google Shape;659;p41"/>
          <p:cNvSpPr txBox="1"/>
          <p:nvPr>
            <p:ph type="title"/>
          </p:nvPr>
        </p:nvSpPr>
        <p:spPr>
          <a:xfrm>
            <a:off x="250271" y="648260"/>
            <a:ext cx="11213400" cy="5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Revenue Projections</a:t>
            </a:r>
            <a:endParaRPr/>
          </a:p>
        </p:txBody>
      </p:sp>
      <p:pic>
        <p:nvPicPr>
          <p:cNvPr descr="Icon&#10;&#10;Description automatically generated" id="660" name="Google Shape;660;p41"/>
          <p:cNvPicPr preferRelativeResize="0"/>
          <p:nvPr/>
        </p:nvPicPr>
        <p:blipFill rotWithShape="1">
          <a:blip r:embed="rId3">
            <a:alphaModFix/>
          </a:blip>
          <a:srcRect b="0" l="0" r="0" t="0"/>
          <a:stretch/>
        </p:blipFill>
        <p:spPr>
          <a:xfrm>
            <a:off x="11123364" y="5858219"/>
            <a:ext cx="806068" cy="806068"/>
          </a:xfrm>
          <a:prstGeom prst="rect">
            <a:avLst/>
          </a:prstGeom>
          <a:noFill/>
          <a:ln>
            <a:noFill/>
          </a:ln>
        </p:spPr>
      </p:pic>
      <p:pic>
        <p:nvPicPr>
          <p:cNvPr id="661" name="Google Shape;661;p41" title="Points scored"/>
          <p:cNvPicPr preferRelativeResize="0"/>
          <p:nvPr/>
        </p:nvPicPr>
        <p:blipFill>
          <a:blip r:embed="rId4">
            <a:alphaModFix/>
          </a:blip>
          <a:stretch>
            <a:fillRect/>
          </a:stretch>
        </p:blipFill>
        <p:spPr>
          <a:xfrm>
            <a:off x="152400" y="1343660"/>
            <a:ext cx="8572500" cy="5300663"/>
          </a:xfrm>
          <a:prstGeom prst="rect">
            <a:avLst/>
          </a:prstGeom>
          <a:noFill/>
          <a:ln>
            <a:noFill/>
          </a:ln>
        </p:spPr>
      </p:pic>
      <p:sp>
        <p:nvSpPr>
          <p:cNvPr id="662" name="Google Shape;662;p41"/>
          <p:cNvSpPr/>
          <p:nvPr/>
        </p:nvSpPr>
        <p:spPr>
          <a:xfrm>
            <a:off x="7548000" y="1811225"/>
            <a:ext cx="777300" cy="777300"/>
          </a:xfrm>
          <a:prstGeom prst="ellipse">
            <a:avLst/>
          </a:prstGeom>
          <a:solidFill>
            <a:srgbClr val="006655"/>
          </a:solidFill>
          <a:ln cap="flat" cmpd="sng" w="76200">
            <a:solidFill>
              <a:srgbClr val="5BEA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1"/>
          <p:cNvSpPr txBox="1"/>
          <p:nvPr/>
        </p:nvSpPr>
        <p:spPr>
          <a:xfrm>
            <a:off x="7100850" y="1999775"/>
            <a:ext cx="1671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900">
                <a:solidFill>
                  <a:srgbClr val="5BEA83"/>
                </a:solidFill>
                <a:latin typeface="Poppins"/>
                <a:ea typeface="Poppins"/>
                <a:cs typeface="Poppins"/>
                <a:sym typeface="Poppins"/>
              </a:rPr>
              <a:t>$176M</a:t>
            </a:r>
            <a:endParaRPr b="1" sz="900">
              <a:solidFill>
                <a:srgbClr val="5BEA83"/>
              </a:solidFill>
              <a:latin typeface="Poppins"/>
              <a:ea typeface="Poppins"/>
              <a:cs typeface="Poppins"/>
              <a:sym typeface="Poppins"/>
            </a:endParaRPr>
          </a:p>
        </p:txBody>
      </p:sp>
      <p:sp>
        <p:nvSpPr>
          <p:cNvPr id="664" name="Google Shape;664;p41"/>
          <p:cNvSpPr txBox="1"/>
          <p:nvPr/>
        </p:nvSpPr>
        <p:spPr>
          <a:xfrm>
            <a:off x="8978350" y="1016000"/>
            <a:ext cx="276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sp>
        <p:nvSpPr>
          <p:cNvPr id="665" name="Google Shape;665;p41"/>
          <p:cNvSpPr/>
          <p:nvPr/>
        </p:nvSpPr>
        <p:spPr>
          <a:xfrm>
            <a:off x="8967300" y="1104350"/>
            <a:ext cx="2849100" cy="4753800"/>
          </a:xfrm>
          <a:prstGeom prst="rect">
            <a:avLst/>
          </a:prstGeom>
          <a:solidFill>
            <a:srgbClr val="33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1"/>
          <p:cNvSpPr txBox="1"/>
          <p:nvPr/>
        </p:nvSpPr>
        <p:spPr>
          <a:xfrm>
            <a:off x="9088650" y="2095175"/>
            <a:ext cx="2606400" cy="384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rgbClr val="F3F2EF"/>
                </a:solidFill>
                <a:latin typeface="Poppins"/>
                <a:ea typeface="Poppins"/>
                <a:cs typeface="Poppins"/>
                <a:sym typeface="Poppins"/>
              </a:rPr>
              <a:t>Key Summary</a:t>
            </a:r>
            <a:endParaRPr b="1" sz="1700">
              <a:solidFill>
                <a:srgbClr val="F3F2EF"/>
              </a:solidFill>
              <a:latin typeface="Poppins"/>
              <a:ea typeface="Poppins"/>
              <a:cs typeface="Poppins"/>
              <a:sym typeface="Poppins"/>
            </a:endParaRPr>
          </a:p>
          <a:p>
            <a:pPr indent="0" lvl="0" marL="0" rtl="0" algn="l">
              <a:spcBef>
                <a:spcPts val="0"/>
              </a:spcBef>
              <a:spcAft>
                <a:spcPts val="0"/>
              </a:spcAft>
              <a:buNone/>
            </a:pPr>
            <a:r>
              <a:t/>
            </a:r>
            <a:endParaRPr sz="1700">
              <a:solidFill>
                <a:srgbClr val="F3F2EF"/>
              </a:solidFill>
              <a:latin typeface="Poppins"/>
              <a:ea typeface="Poppins"/>
              <a:cs typeface="Poppins"/>
              <a:sym typeface="Poppins"/>
            </a:endParaRPr>
          </a:p>
          <a:p>
            <a:pPr indent="0" lvl="0" marL="0" rtl="0" algn="ctr">
              <a:spcBef>
                <a:spcPts val="0"/>
              </a:spcBef>
              <a:spcAft>
                <a:spcPts val="0"/>
              </a:spcAft>
              <a:buNone/>
            </a:pPr>
            <a:r>
              <a:rPr lang="en-US" sz="1700">
                <a:solidFill>
                  <a:srgbClr val="F3F2EF"/>
                </a:solidFill>
                <a:latin typeface="Poppins"/>
                <a:ea typeface="Poppins"/>
                <a:cs typeface="Poppins"/>
                <a:sym typeface="Poppins"/>
              </a:rPr>
              <a:t>3 Year Ramp to 39k Net Customers</a:t>
            </a:r>
            <a:endParaRPr sz="1700">
              <a:solidFill>
                <a:srgbClr val="F3F2EF"/>
              </a:solidFill>
              <a:latin typeface="Poppins"/>
              <a:ea typeface="Poppins"/>
              <a:cs typeface="Poppins"/>
              <a:sym typeface="Poppins"/>
            </a:endParaRPr>
          </a:p>
          <a:p>
            <a:pPr indent="0" lvl="0" marL="0" rtl="0" algn="ctr">
              <a:spcBef>
                <a:spcPts val="0"/>
              </a:spcBef>
              <a:spcAft>
                <a:spcPts val="0"/>
              </a:spcAft>
              <a:buNone/>
            </a:pPr>
            <a:r>
              <a:t/>
            </a:r>
            <a:endParaRPr sz="1700">
              <a:solidFill>
                <a:srgbClr val="F3F2EF"/>
              </a:solidFill>
              <a:latin typeface="Poppins"/>
              <a:ea typeface="Poppins"/>
              <a:cs typeface="Poppins"/>
              <a:sym typeface="Poppins"/>
            </a:endParaRPr>
          </a:p>
          <a:p>
            <a:pPr indent="0" lvl="0" marL="0" rtl="0" algn="ctr">
              <a:spcBef>
                <a:spcPts val="0"/>
              </a:spcBef>
              <a:spcAft>
                <a:spcPts val="0"/>
              </a:spcAft>
              <a:buNone/>
            </a:pPr>
            <a:r>
              <a:rPr lang="en-US" sz="1700">
                <a:solidFill>
                  <a:srgbClr val="F3F2EF"/>
                </a:solidFill>
                <a:latin typeface="Poppins"/>
                <a:ea typeface="Poppins"/>
                <a:cs typeface="Poppins"/>
                <a:sym typeface="Poppins"/>
              </a:rPr>
              <a:t>Modeled for high churn based on SMB Market</a:t>
            </a:r>
            <a:endParaRPr sz="1700">
              <a:solidFill>
                <a:srgbClr val="F3F2EF"/>
              </a:solidFill>
              <a:latin typeface="Poppins"/>
              <a:ea typeface="Poppins"/>
              <a:cs typeface="Poppins"/>
              <a:sym typeface="Poppins"/>
            </a:endParaRPr>
          </a:p>
          <a:p>
            <a:pPr indent="0" lvl="0" marL="0" rtl="0" algn="ctr">
              <a:spcBef>
                <a:spcPts val="0"/>
              </a:spcBef>
              <a:spcAft>
                <a:spcPts val="0"/>
              </a:spcAft>
              <a:buNone/>
            </a:pPr>
            <a:r>
              <a:t/>
            </a:r>
            <a:endParaRPr sz="1700">
              <a:solidFill>
                <a:srgbClr val="F3F2EF"/>
              </a:solidFill>
              <a:latin typeface="Poppins"/>
              <a:ea typeface="Poppins"/>
              <a:cs typeface="Poppins"/>
              <a:sym typeface="Poppins"/>
            </a:endParaRPr>
          </a:p>
          <a:p>
            <a:pPr indent="0" lvl="0" marL="0" rtl="0" algn="ctr">
              <a:spcBef>
                <a:spcPts val="0"/>
              </a:spcBef>
              <a:spcAft>
                <a:spcPts val="0"/>
              </a:spcAft>
              <a:buNone/>
            </a:pPr>
            <a:r>
              <a:rPr lang="en-US" sz="1700">
                <a:solidFill>
                  <a:srgbClr val="F3F2EF"/>
                </a:solidFill>
                <a:latin typeface="Poppins"/>
                <a:ea typeface="Poppins"/>
                <a:cs typeface="Poppins"/>
                <a:sym typeface="Poppins"/>
              </a:rPr>
              <a:t>Processor costs reduced to 0.30% with increased Volume</a:t>
            </a:r>
            <a:br>
              <a:rPr lang="en-US" sz="1700">
                <a:solidFill>
                  <a:srgbClr val="F3F2EF"/>
                </a:solidFill>
                <a:latin typeface="Poppins"/>
                <a:ea typeface="Poppins"/>
                <a:cs typeface="Poppins"/>
                <a:sym typeface="Poppins"/>
              </a:rPr>
            </a:br>
            <a:br>
              <a:rPr lang="en-US" sz="1700">
                <a:solidFill>
                  <a:srgbClr val="F3F2EF"/>
                </a:solidFill>
                <a:latin typeface="Poppins"/>
                <a:ea typeface="Poppins"/>
                <a:cs typeface="Poppins"/>
                <a:sym typeface="Poppins"/>
              </a:rPr>
            </a:br>
            <a:endParaRPr sz="1700">
              <a:solidFill>
                <a:srgbClr val="F3F2EF"/>
              </a:solidFill>
              <a:latin typeface="Poppins"/>
              <a:ea typeface="Poppins"/>
              <a:cs typeface="Poppins"/>
              <a:sym typeface="Poppins"/>
            </a:endParaRPr>
          </a:p>
        </p:txBody>
      </p:sp>
      <p:pic>
        <p:nvPicPr>
          <p:cNvPr id="667" name="Google Shape;667;p41"/>
          <p:cNvPicPr preferRelativeResize="0"/>
          <p:nvPr/>
        </p:nvPicPr>
        <p:blipFill>
          <a:blip r:embed="rId5">
            <a:alphaModFix/>
          </a:blip>
          <a:stretch>
            <a:fillRect/>
          </a:stretch>
        </p:blipFill>
        <p:spPr>
          <a:xfrm>
            <a:off x="10120350" y="1343650"/>
            <a:ext cx="543000" cy="543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671" name="Shape 671"/>
        <p:cNvGrpSpPr/>
        <p:nvPr/>
      </p:nvGrpSpPr>
      <p:grpSpPr>
        <a:xfrm>
          <a:off x="0" y="0"/>
          <a:ext cx="0" cy="0"/>
          <a:chOff x="0" y="0"/>
          <a:chExt cx="0" cy="0"/>
        </a:xfrm>
      </p:grpSpPr>
      <p:sp>
        <p:nvSpPr>
          <p:cNvPr id="672" name="Google Shape;672;p42"/>
          <p:cNvSpPr/>
          <p:nvPr/>
        </p:nvSpPr>
        <p:spPr>
          <a:xfrm>
            <a:off x="661016" y="574123"/>
            <a:ext cx="5746800" cy="3939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chemeClr val="dk1"/>
              </a:buClr>
              <a:buSzPts val="3200"/>
              <a:buFont typeface="Ubuntu"/>
              <a:buNone/>
            </a:pPr>
            <a:r>
              <a:rPr b="1" i="0" lang="en-US" sz="3200" u="none" cap="none" strike="noStrike">
                <a:solidFill>
                  <a:schemeClr val="dk1"/>
                </a:solidFill>
                <a:latin typeface="Poppins"/>
                <a:ea typeface="Poppins"/>
                <a:cs typeface="Poppins"/>
                <a:sym typeface="Poppins"/>
              </a:rPr>
              <a:t>EBITDA Highlights</a:t>
            </a:r>
            <a:endParaRPr i="0" sz="700" u="none" cap="none" strike="noStrike">
              <a:solidFill>
                <a:srgbClr val="000000"/>
              </a:solidFill>
              <a:latin typeface="Poppins"/>
              <a:ea typeface="Poppins"/>
              <a:cs typeface="Poppins"/>
              <a:sym typeface="Poppins"/>
            </a:endParaRPr>
          </a:p>
        </p:txBody>
      </p:sp>
      <p:pic>
        <p:nvPicPr>
          <p:cNvPr id="673" name="Google Shape;673;p42" title="Chart"/>
          <p:cNvPicPr preferRelativeResize="0"/>
          <p:nvPr/>
        </p:nvPicPr>
        <p:blipFill>
          <a:blip r:embed="rId3">
            <a:alphaModFix/>
          </a:blip>
          <a:stretch>
            <a:fillRect/>
          </a:stretch>
        </p:blipFill>
        <p:spPr>
          <a:xfrm>
            <a:off x="812425" y="1159725"/>
            <a:ext cx="10069350" cy="5392400"/>
          </a:xfrm>
          <a:prstGeom prst="rect">
            <a:avLst/>
          </a:prstGeom>
          <a:noFill/>
          <a:ln>
            <a:noFill/>
          </a:ln>
        </p:spPr>
      </p:pic>
      <p:sp>
        <p:nvSpPr>
          <p:cNvPr id="674" name="Google Shape;674;p42"/>
          <p:cNvSpPr/>
          <p:nvPr/>
        </p:nvSpPr>
        <p:spPr>
          <a:xfrm>
            <a:off x="9682300" y="1862150"/>
            <a:ext cx="777300" cy="777300"/>
          </a:xfrm>
          <a:prstGeom prst="ellipse">
            <a:avLst/>
          </a:prstGeom>
          <a:solidFill>
            <a:srgbClr val="006655"/>
          </a:solidFill>
          <a:ln cap="flat" cmpd="sng" w="76200">
            <a:solidFill>
              <a:srgbClr val="5BEA83"/>
            </a:solidFill>
            <a:prstDash val="solid"/>
            <a:round/>
            <a:headEnd len="sm" w="sm" type="none"/>
            <a:tailEnd len="sm" w="sm" type="none"/>
          </a:ln>
        </p:spPr>
        <p:txBody>
          <a:bodyPr anchorCtr="0" anchor="ctr" bIns="91425" lIns="91425" spcFirstLastPara="1" rIns="91425" wrap="square" tIns="91425">
            <a:noAutofit/>
          </a:bodyPr>
          <a:lstStyle/>
          <a:p>
            <a:pPr indent="0" lvl="0" marL="366783" rtl="0" algn="l">
              <a:spcBef>
                <a:spcPts val="0"/>
              </a:spcBef>
              <a:spcAft>
                <a:spcPts val="0"/>
              </a:spcAft>
              <a:buNone/>
            </a:pPr>
            <a:r>
              <a:t/>
            </a:r>
            <a:endParaRPr/>
          </a:p>
        </p:txBody>
      </p:sp>
      <p:sp>
        <p:nvSpPr>
          <p:cNvPr id="675" name="Google Shape;675;p42"/>
          <p:cNvSpPr txBox="1"/>
          <p:nvPr/>
        </p:nvSpPr>
        <p:spPr>
          <a:xfrm>
            <a:off x="9235150" y="2050700"/>
            <a:ext cx="1671600" cy="4002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en-US" sz="900">
                <a:solidFill>
                  <a:srgbClr val="5BEA83"/>
                </a:solidFill>
                <a:latin typeface="Poppins"/>
                <a:ea typeface="Poppins"/>
                <a:cs typeface="Poppins"/>
                <a:sym typeface="Poppins"/>
              </a:rPr>
              <a:t>    </a:t>
            </a:r>
            <a:r>
              <a:rPr b="1" lang="en-US" sz="1000">
                <a:solidFill>
                  <a:srgbClr val="5BEA83"/>
                </a:solidFill>
                <a:latin typeface="Poppins"/>
                <a:ea typeface="Poppins"/>
                <a:cs typeface="Poppins"/>
                <a:sym typeface="Poppins"/>
              </a:rPr>
              <a:t>$96M</a:t>
            </a:r>
            <a:endParaRPr b="1" sz="1000">
              <a:solidFill>
                <a:srgbClr val="5BEA83"/>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43"/>
          <p:cNvSpPr txBox="1"/>
          <p:nvPr/>
        </p:nvSpPr>
        <p:spPr>
          <a:xfrm>
            <a:off x="9413659" y="-395880"/>
            <a:ext cx="1428000" cy="251600"/>
          </a:xfrm>
          <a:prstGeom prst="rect">
            <a:avLst/>
          </a:prstGeom>
          <a:noFill/>
          <a:ln>
            <a:noFill/>
          </a:ln>
        </p:spPr>
        <p:txBody>
          <a:bodyPr anchorCtr="0" anchor="t" bIns="25400" lIns="25400" spcFirstLastPara="1" rIns="25400" wrap="square" tIns="25400">
            <a:noAutofit/>
          </a:bodyPr>
          <a:lstStyle/>
          <a:p>
            <a:pPr indent="0" lvl="0" marL="0" marR="0" rtl="0" algn="ctr">
              <a:lnSpc>
                <a:spcPct val="100000"/>
              </a:lnSpc>
              <a:spcBef>
                <a:spcPts val="0"/>
              </a:spcBef>
              <a:spcAft>
                <a:spcPts val="0"/>
              </a:spcAft>
              <a:buNone/>
            </a:pPr>
            <a:r>
              <a:rPr b="1" i="0" lang="en-US" sz="1067" u="none" cap="none" strike="noStrike">
                <a:solidFill>
                  <a:srgbClr val="10292C"/>
                </a:solidFill>
                <a:latin typeface="Montserrat"/>
                <a:ea typeface="Montserrat"/>
                <a:cs typeface="Montserrat"/>
                <a:sym typeface="Montserrat"/>
              </a:rPr>
              <a:t>$52 USD</a:t>
            </a:r>
            <a:endParaRPr b="1" i="0" sz="400" u="none" cap="none" strike="noStrike">
              <a:solidFill>
                <a:srgbClr val="10292C"/>
              </a:solidFill>
              <a:latin typeface="Montserrat"/>
              <a:ea typeface="Montserrat"/>
              <a:cs typeface="Montserrat"/>
              <a:sym typeface="Montserrat"/>
            </a:endParaRPr>
          </a:p>
        </p:txBody>
      </p:sp>
      <p:sp>
        <p:nvSpPr>
          <p:cNvPr id="681" name="Google Shape;681;p43"/>
          <p:cNvSpPr txBox="1"/>
          <p:nvPr/>
        </p:nvSpPr>
        <p:spPr>
          <a:xfrm>
            <a:off x="529533" y="695067"/>
            <a:ext cx="6977600" cy="552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55859"/>
              </a:buClr>
              <a:buSzPts val="1800"/>
              <a:buFont typeface="Poppins SemiBold"/>
              <a:buNone/>
            </a:pPr>
            <a:r>
              <a:rPr b="1" lang="en-US" sz="3200">
                <a:solidFill>
                  <a:schemeClr val="lt1"/>
                </a:solidFill>
                <a:latin typeface="Poppins SemiBold"/>
                <a:ea typeface="Poppins SemiBold"/>
                <a:cs typeface="Poppins SemiBold"/>
                <a:sym typeface="Poppins SemiBold"/>
              </a:rPr>
              <a:t>Current Status </a:t>
            </a:r>
            <a:endParaRPr b="1" i="0" sz="3200" u="none" cap="none" strike="noStrike">
              <a:solidFill>
                <a:schemeClr val="lt1"/>
              </a:solidFill>
              <a:latin typeface="Poppins SemiBold"/>
              <a:ea typeface="Poppins SemiBold"/>
              <a:cs typeface="Poppins SemiBold"/>
              <a:sym typeface="Poppins SemiBold"/>
            </a:endParaRPr>
          </a:p>
        </p:txBody>
      </p:sp>
      <p:sp>
        <p:nvSpPr>
          <p:cNvPr id="682" name="Google Shape;682;p43"/>
          <p:cNvSpPr txBox="1"/>
          <p:nvPr/>
        </p:nvSpPr>
        <p:spPr>
          <a:xfrm>
            <a:off x="529533" y="418151"/>
            <a:ext cx="6977700" cy="404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lang="en-US" sz="1000">
                <a:solidFill>
                  <a:schemeClr val="lt1"/>
                </a:solidFill>
                <a:latin typeface="Poppins"/>
                <a:ea typeface="Poppins"/>
                <a:cs typeface="Poppins"/>
                <a:sym typeface="Poppins"/>
              </a:rPr>
              <a:t>TODAY &amp; FUTURE FOCUS</a:t>
            </a:r>
            <a:endParaRPr b="0" i="0" sz="1000" u="none" cap="none" strike="noStrike">
              <a:solidFill>
                <a:schemeClr val="lt1"/>
              </a:solidFill>
              <a:latin typeface="Poppins"/>
              <a:ea typeface="Poppins"/>
              <a:cs typeface="Poppins"/>
              <a:sym typeface="Poppins"/>
            </a:endParaRPr>
          </a:p>
        </p:txBody>
      </p:sp>
      <p:sp>
        <p:nvSpPr>
          <p:cNvPr id="683" name="Google Shape;683;p43"/>
          <p:cNvSpPr/>
          <p:nvPr/>
        </p:nvSpPr>
        <p:spPr>
          <a:xfrm>
            <a:off x="3529695" y="2208600"/>
            <a:ext cx="2592300" cy="6027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10292C"/>
                </a:solidFill>
                <a:latin typeface="Poppins Medium"/>
                <a:ea typeface="Poppins Medium"/>
                <a:cs typeface="Poppins Medium"/>
                <a:sym typeface="Poppins Medium"/>
              </a:rPr>
              <a:t>Expense Management</a:t>
            </a:r>
            <a:endParaRPr i="0" sz="1333" u="none" cap="none" strike="noStrike">
              <a:solidFill>
                <a:srgbClr val="10292C"/>
              </a:solidFill>
              <a:latin typeface="Poppins Medium"/>
              <a:ea typeface="Poppins Medium"/>
              <a:cs typeface="Poppins Medium"/>
              <a:sym typeface="Poppins Medium"/>
            </a:endParaRPr>
          </a:p>
        </p:txBody>
      </p:sp>
      <p:sp>
        <p:nvSpPr>
          <p:cNvPr id="684" name="Google Shape;684;p43"/>
          <p:cNvSpPr/>
          <p:nvPr/>
        </p:nvSpPr>
        <p:spPr>
          <a:xfrm>
            <a:off x="3529695" y="2920200"/>
            <a:ext cx="2592300" cy="6027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10292C"/>
                </a:solidFill>
                <a:latin typeface="Poppins Medium"/>
                <a:ea typeface="Poppins Medium"/>
                <a:cs typeface="Poppins Medium"/>
                <a:sym typeface="Poppins Medium"/>
              </a:rPr>
              <a:t>Accounting Integrations</a:t>
            </a:r>
            <a:endParaRPr i="0" sz="1333" u="none" cap="none" strike="noStrike">
              <a:solidFill>
                <a:srgbClr val="10292C"/>
              </a:solidFill>
              <a:latin typeface="Poppins Medium"/>
              <a:ea typeface="Poppins Medium"/>
              <a:cs typeface="Poppins Medium"/>
              <a:sym typeface="Poppins Medium"/>
            </a:endParaRPr>
          </a:p>
        </p:txBody>
      </p:sp>
      <p:sp>
        <p:nvSpPr>
          <p:cNvPr id="685" name="Google Shape;685;p43"/>
          <p:cNvSpPr/>
          <p:nvPr/>
        </p:nvSpPr>
        <p:spPr>
          <a:xfrm>
            <a:off x="3529712" y="3631800"/>
            <a:ext cx="2592300" cy="6027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10292C"/>
                </a:solidFill>
                <a:latin typeface="Poppins Medium"/>
                <a:ea typeface="Poppins Medium"/>
                <a:cs typeface="Poppins Medium"/>
                <a:sym typeface="Poppins Medium"/>
              </a:rPr>
              <a:t>Bill Payments</a:t>
            </a:r>
            <a:endParaRPr i="0" sz="1333" u="none" cap="none" strike="noStrike">
              <a:solidFill>
                <a:srgbClr val="10292C"/>
              </a:solidFill>
              <a:latin typeface="Poppins Medium"/>
              <a:ea typeface="Poppins Medium"/>
              <a:cs typeface="Poppins Medium"/>
              <a:sym typeface="Poppins Medium"/>
            </a:endParaRPr>
          </a:p>
        </p:txBody>
      </p:sp>
      <p:cxnSp>
        <p:nvCxnSpPr>
          <p:cNvPr id="686" name="Google Shape;686;p43"/>
          <p:cNvCxnSpPr/>
          <p:nvPr/>
        </p:nvCxnSpPr>
        <p:spPr>
          <a:xfrm rot="10800000">
            <a:off x="3314717" y="1441617"/>
            <a:ext cx="0" cy="3638400"/>
          </a:xfrm>
          <a:prstGeom prst="straightConnector1">
            <a:avLst/>
          </a:prstGeom>
          <a:noFill/>
          <a:ln cap="flat" cmpd="sng" w="9525">
            <a:solidFill>
              <a:srgbClr val="666666"/>
            </a:solidFill>
            <a:prstDash val="solid"/>
            <a:round/>
            <a:headEnd len="sm" w="sm" type="none"/>
            <a:tailEnd len="sm" w="sm" type="none"/>
          </a:ln>
        </p:spPr>
      </p:cxnSp>
      <p:sp>
        <p:nvSpPr>
          <p:cNvPr id="687" name="Google Shape;687;p43"/>
          <p:cNvSpPr/>
          <p:nvPr/>
        </p:nvSpPr>
        <p:spPr>
          <a:xfrm>
            <a:off x="330900" y="5055000"/>
            <a:ext cx="11445600" cy="370500"/>
          </a:xfrm>
          <a:prstGeom prst="roundRect">
            <a:avLst>
              <a:gd fmla="val 16667" name="adj"/>
            </a:avLst>
          </a:prstGeom>
          <a:solidFill>
            <a:srgbClr val="F3F2E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688" name="Google Shape;688;p43"/>
          <p:cNvSpPr/>
          <p:nvPr/>
        </p:nvSpPr>
        <p:spPr>
          <a:xfrm>
            <a:off x="3308370" y="5055000"/>
            <a:ext cx="2912700" cy="370500"/>
          </a:xfrm>
          <a:prstGeom prst="roundRect">
            <a:avLst>
              <a:gd fmla="val 16667" name="adj"/>
            </a:avLst>
          </a:prstGeom>
          <a:solidFill>
            <a:srgbClr val="5BEA8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689" name="Google Shape;689;p43"/>
          <p:cNvSpPr txBox="1"/>
          <p:nvPr/>
        </p:nvSpPr>
        <p:spPr>
          <a:xfrm>
            <a:off x="332125" y="5055000"/>
            <a:ext cx="2982600" cy="3705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i="0" lang="en-US" sz="1600" u="none" cap="none" strike="noStrike">
                <a:solidFill>
                  <a:srgbClr val="0B988D"/>
                </a:solidFill>
                <a:latin typeface="Poppins ExtraBold"/>
                <a:ea typeface="Poppins ExtraBold"/>
                <a:cs typeface="Poppins ExtraBold"/>
                <a:sym typeface="Poppins ExtraBold"/>
              </a:rPr>
              <a:t>BETA	</a:t>
            </a:r>
            <a:endParaRPr i="0" sz="933" u="none" cap="none" strike="noStrike">
              <a:solidFill>
                <a:srgbClr val="0B988D"/>
              </a:solidFill>
              <a:latin typeface="Poppins ExtraBold"/>
              <a:ea typeface="Poppins ExtraBold"/>
              <a:cs typeface="Poppins ExtraBold"/>
              <a:sym typeface="Poppins ExtraBold"/>
            </a:endParaRPr>
          </a:p>
        </p:txBody>
      </p:sp>
      <p:sp>
        <p:nvSpPr>
          <p:cNvPr id="690" name="Google Shape;690;p43"/>
          <p:cNvSpPr txBox="1"/>
          <p:nvPr/>
        </p:nvSpPr>
        <p:spPr>
          <a:xfrm>
            <a:off x="3280995" y="5055000"/>
            <a:ext cx="2912700" cy="3705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i="0" lang="en-US" sz="1600" u="none" cap="none" strike="noStrike">
                <a:solidFill>
                  <a:srgbClr val="10292C"/>
                </a:solidFill>
                <a:latin typeface="Poppins ExtraBold"/>
                <a:ea typeface="Poppins ExtraBold"/>
                <a:cs typeface="Poppins ExtraBold"/>
                <a:sym typeface="Poppins ExtraBold"/>
              </a:rPr>
              <a:t>LAUNCH</a:t>
            </a:r>
            <a:endParaRPr i="0" sz="933" u="none" cap="none" strike="noStrike">
              <a:solidFill>
                <a:srgbClr val="10292C"/>
              </a:solidFill>
              <a:latin typeface="Poppins ExtraBold"/>
              <a:ea typeface="Poppins ExtraBold"/>
              <a:cs typeface="Poppins ExtraBold"/>
              <a:sym typeface="Poppins ExtraBold"/>
            </a:endParaRPr>
          </a:p>
        </p:txBody>
      </p:sp>
      <p:sp>
        <p:nvSpPr>
          <p:cNvPr id="691" name="Google Shape;691;p43"/>
          <p:cNvSpPr txBox="1"/>
          <p:nvPr/>
        </p:nvSpPr>
        <p:spPr>
          <a:xfrm>
            <a:off x="330900" y="5368925"/>
            <a:ext cx="2982600" cy="552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i="0" lang="en-US" sz="1133" u="none" cap="none" strike="noStrike">
                <a:solidFill>
                  <a:schemeClr val="lt1"/>
                </a:solidFill>
                <a:latin typeface="DM Sans"/>
                <a:ea typeface="DM Sans"/>
                <a:cs typeface="DM Sans"/>
                <a:sym typeface="DM Sans"/>
              </a:rPr>
              <a:t>Q1 2022</a:t>
            </a:r>
            <a:endParaRPr b="1" i="0" sz="1133" u="none" cap="none" strike="noStrike">
              <a:solidFill>
                <a:schemeClr val="lt1"/>
              </a:solidFill>
              <a:latin typeface="DM Sans"/>
              <a:ea typeface="DM Sans"/>
              <a:cs typeface="DM Sans"/>
              <a:sym typeface="DM Sans"/>
            </a:endParaRPr>
          </a:p>
        </p:txBody>
      </p:sp>
      <p:sp>
        <p:nvSpPr>
          <p:cNvPr id="692" name="Google Shape;692;p43"/>
          <p:cNvSpPr/>
          <p:nvPr/>
        </p:nvSpPr>
        <p:spPr>
          <a:xfrm>
            <a:off x="507333" y="3631800"/>
            <a:ext cx="2592300" cy="602700"/>
          </a:xfrm>
          <a:prstGeom prst="roundRect">
            <a:avLst>
              <a:gd fmla="val 16667" name="adj"/>
            </a:avLst>
          </a:prstGeom>
          <a:solidFill>
            <a:srgbClr val="F3F2EF"/>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0B988D"/>
                </a:solidFill>
                <a:latin typeface="Poppins Medium"/>
                <a:ea typeface="Poppins Medium"/>
                <a:cs typeface="Poppins Medium"/>
                <a:sym typeface="Poppins Medium"/>
              </a:rPr>
              <a:t>Commercial Debit Card</a:t>
            </a:r>
            <a:endParaRPr i="0" sz="1333" u="none" cap="none" strike="noStrike">
              <a:solidFill>
                <a:srgbClr val="0B988D"/>
              </a:solidFill>
              <a:latin typeface="Poppins Medium"/>
              <a:ea typeface="Poppins Medium"/>
              <a:cs typeface="Poppins Medium"/>
              <a:sym typeface="Poppins Medium"/>
            </a:endParaRPr>
          </a:p>
        </p:txBody>
      </p:sp>
      <p:sp>
        <p:nvSpPr>
          <p:cNvPr id="693" name="Google Shape;693;p43"/>
          <p:cNvSpPr/>
          <p:nvPr/>
        </p:nvSpPr>
        <p:spPr>
          <a:xfrm>
            <a:off x="6356831" y="1497000"/>
            <a:ext cx="2592300" cy="6027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lang="en-US" sz="1333">
                <a:solidFill>
                  <a:srgbClr val="F3F2EF"/>
                </a:solidFill>
                <a:latin typeface="Poppins Medium"/>
                <a:ea typeface="Poppins Medium"/>
                <a:cs typeface="Poppins Medium"/>
                <a:sym typeface="Poppins Medium"/>
              </a:rPr>
              <a:t>AR Payment Processing</a:t>
            </a:r>
            <a:endParaRPr i="0" sz="1333" u="none" cap="none" strike="noStrike">
              <a:solidFill>
                <a:srgbClr val="F3F2EF"/>
              </a:solidFill>
              <a:latin typeface="Poppins Medium"/>
              <a:ea typeface="Poppins Medium"/>
              <a:cs typeface="Poppins Medium"/>
              <a:sym typeface="Poppins Medium"/>
            </a:endParaRPr>
          </a:p>
        </p:txBody>
      </p:sp>
      <p:sp>
        <p:nvSpPr>
          <p:cNvPr id="694" name="Google Shape;694;p43"/>
          <p:cNvSpPr/>
          <p:nvPr/>
        </p:nvSpPr>
        <p:spPr>
          <a:xfrm>
            <a:off x="6356831" y="2208600"/>
            <a:ext cx="2592300" cy="6027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F3F2EF"/>
                </a:solidFill>
                <a:latin typeface="Poppins Medium"/>
                <a:ea typeface="Poppins Medium"/>
                <a:cs typeface="Poppins Medium"/>
                <a:sym typeface="Poppins Medium"/>
              </a:rPr>
              <a:t>AI Savings Service</a:t>
            </a:r>
            <a:endParaRPr i="0" sz="1333" u="none" cap="none" strike="noStrike">
              <a:solidFill>
                <a:srgbClr val="F3F2EF"/>
              </a:solidFill>
              <a:latin typeface="Poppins Medium"/>
              <a:ea typeface="Poppins Medium"/>
              <a:cs typeface="Poppins Medium"/>
              <a:sym typeface="Poppins Medium"/>
            </a:endParaRPr>
          </a:p>
        </p:txBody>
      </p:sp>
      <p:sp>
        <p:nvSpPr>
          <p:cNvPr id="695" name="Google Shape;695;p43"/>
          <p:cNvSpPr/>
          <p:nvPr/>
        </p:nvSpPr>
        <p:spPr>
          <a:xfrm>
            <a:off x="6356848" y="2920200"/>
            <a:ext cx="2592300" cy="6027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F3F2EF"/>
                </a:solidFill>
                <a:latin typeface="Poppins Medium"/>
                <a:ea typeface="Poppins Medium"/>
                <a:cs typeface="Poppins Medium"/>
                <a:sym typeface="Poppins Medium"/>
              </a:rPr>
              <a:t>Commercial Credit Card</a:t>
            </a:r>
            <a:endParaRPr i="0" sz="1333" u="none" cap="none" strike="noStrike">
              <a:solidFill>
                <a:srgbClr val="F3F2EF"/>
              </a:solidFill>
              <a:latin typeface="Poppins Medium"/>
              <a:ea typeface="Poppins Medium"/>
              <a:cs typeface="Poppins Medium"/>
              <a:sym typeface="Poppins Medium"/>
            </a:endParaRPr>
          </a:p>
        </p:txBody>
      </p:sp>
      <p:sp>
        <p:nvSpPr>
          <p:cNvPr id="696" name="Google Shape;696;p43"/>
          <p:cNvSpPr/>
          <p:nvPr/>
        </p:nvSpPr>
        <p:spPr>
          <a:xfrm>
            <a:off x="9183964" y="1497000"/>
            <a:ext cx="2592300" cy="6027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F3F2EF"/>
                </a:solidFill>
                <a:latin typeface="Poppins Medium"/>
                <a:ea typeface="Poppins Medium"/>
                <a:cs typeface="Poppins Medium"/>
                <a:sym typeface="Poppins Medium"/>
              </a:rPr>
              <a:t>Earned Wage Access</a:t>
            </a:r>
            <a:endParaRPr i="0" sz="1333" u="none" cap="none" strike="noStrike">
              <a:solidFill>
                <a:srgbClr val="F3F2EF"/>
              </a:solidFill>
              <a:latin typeface="Poppins Medium"/>
              <a:ea typeface="Poppins Medium"/>
              <a:cs typeface="Poppins Medium"/>
              <a:sym typeface="Poppins Medium"/>
            </a:endParaRPr>
          </a:p>
        </p:txBody>
      </p:sp>
      <p:sp>
        <p:nvSpPr>
          <p:cNvPr id="697" name="Google Shape;697;p43"/>
          <p:cNvSpPr/>
          <p:nvPr/>
        </p:nvSpPr>
        <p:spPr>
          <a:xfrm>
            <a:off x="9183964" y="2208600"/>
            <a:ext cx="2592300" cy="6027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F3F2EF"/>
                </a:solidFill>
                <a:latin typeface="Poppins Medium"/>
                <a:ea typeface="Poppins Medium"/>
                <a:cs typeface="Poppins Medium"/>
                <a:sym typeface="Poppins Medium"/>
              </a:rPr>
              <a:t>Business Banking</a:t>
            </a:r>
            <a:endParaRPr i="0" sz="1333" u="none" cap="none" strike="noStrike">
              <a:solidFill>
                <a:srgbClr val="F3F2EF"/>
              </a:solidFill>
              <a:latin typeface="Poppins Medium"/>
              <a:ea typeface="Poppins Medium"/>
              <a:cs typeface="Poppins Medium"/>
              <a:sym typeface="Poppins Medium"/>
            </a:endParaRPr>
          </a:p>
        </p:txBody>
      </p:sp>
      <p:sp>
        <p:nvSpPr>
          <p:cNvPr id="698" name="Google Shape;698;p43"/>
          <p:cNvSpPr/>
          <p:nvPr/>
        </p:nvSpPr>
        <p:spPr>
          <a:xfrm>
            <a:off x="9183964" y="785400"/>
            <a:ext cx="2592300" cy="6027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F3F2EF"/>
                </a:solidFill>
                <a:latin typeface="Poppins Medium"/>
                <a:ea typeface="Poppins Medium"/>
                <a:cs typeface="Poppins Medium"/>
                <a:sym typeface="Poppins Medium"/>
              </a:rPr>
              <a:t>Lending</a:t>
            </a:r>
            <a:endParaRPr i="0" sz="1333" u="none" cap="none" strike="noStrike">
              <a:solidFill>
                <a:srgbClr val="F3F2EF"/>
              </a:solidFill>
              <a:latin typeface="Poppins Medium"/>
              <a:ea typeface="Poppins Medium"/>
              <a:cs typeface="Poppins Medium"/>
              <a:sym typeface="Poppins Medium"/>
            </a:endParaRPr>
          </a:p>
        </p:txBody>
      </p:sp>
      <p:sp>
        <p:nvSpPr>
          <p:cNvPr id="699" name="Google Shape;699;p43"/>
          <p:cNvSpPr/>
          <p:nvPr/>
        </p:nvSpPr>
        <p:spPr>
          <a:xfrm>
            <a:off x="507325" y="4343400"/>
            <a:ext cx="2614500" cy="602700"/>
          </a:xfrm>
          <a:prstGeom prst="roundRect">
            <a:avLst>
              <a:gd fmla="val 16667" name="adj"/>
            </a:avLst>
          </a:prstGeom>
          <a:solidFill>
            <a:srgbClr val="F3F2EF"/>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None/>
            </a:pPr>
            <a:r>
              <a:rPr i="0" lang="en-US" sz="1333" u="none" cap="none" strike="noStrike">
                <a:solidFill>
                  <a:srgbClr val="0B988D"/>
                </a:solidFill>
                <a:latin typeface="Poppins Medium"/>
                <a:ea typeface="Poppins Medium"/>
                <a:cs typeface="Poppins Medium"/>
                <a:sym typeface="Poppins Medium"/>
              </a:rPr>
              <a:t>Spend Controls</a:t>
            </a:r>
            <a:endParaRPr i="0" sz="1333" u="none" cap="none" strike="noStrike">
              <a:solidFill>
                <a:srgbClr val="0B988D"/>
              </a:solidFill>
              <a:latin typeface="Poppins Medium"/>
              <a:ea typeface="Poppins Medium"/>
              <a:cs typeface="Poppins Medium"/>
              <a:sym typeface="Poppins Medium"/>
            </a:endParaRPr>
          </a:p>
        </p:txBody>
      </p:sp>
      <p:cxnSp>
        <p:nvCxnSpPr>
          <p:cNvPr id="700" name="Google Shape;700;p43"/>
          <p:cNvCxnSpPr/>
          <p:nvPr/>
        </p:nvCxnSpPr>
        <p:spPr>
          <a:xfrm rot="10800000">
            <a:off x="6220942" y="1441617"/>
            <a:ext cx="0" cy="3638400"/>
          </a:xfrm>
          <a:prstGeom prst="straightConnector1">
            <a:avLst/>
          </a:prstGeom>
          <a:noFill/>
          <a:ln cap="flat" cmpd="sng" w="9525">
            <a:solidFill>
              <a:srgbClr val="666666"/>
            </a:solidFill>
            <a:prstDash val="solid"/>
            <a:round/>
            <a:headEnd len="sm" w="sm" type="none"/>
            <a:tailEnd len="sm" w="sm" type="none"/>
          </a:ln>
        </p:spPr>
      </p:cxnSp>
      <p:sp>
        <p:nvSpPr>
          <p:cNvPr id="701" name="Google Shape;701;p43"/>
          <p:cNvSpPr txBox="1"/>
          <p:nvPr/>
        </p:nvSpPr>
        <p:spPr>
          <a:xfrm>
            <a:off x="3314727" y="5368925"/>
            <a:ext cx="2879100" cy="552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i="0" lang="en-US" sz="1133" u="none" cap="none" strike="noStrike">
                <a:solidFill>
                  <a:schemeClr val="lt1"/>
                </a:solidFill>
                <a:latin typeface="DM Sans"/>
                <a:ea typeface="DM Sans"/>
                <a:cs typeface="DM Sans"/>
                <a:sym typeface="DM Sans"/>
              </a:rPr>
              <a:t>Q</a:t>
            </a:r>
            <a:r>
              <a:rPr b="1" lang="en-US" sz="1133">
                <a:solidFill>
                  <a:schemeClr val="lt1"/>
                </a:solidFill>
                <a:latin typeface="DM Sans"/>
                <a:ea typeface="DM Sans"/>
                <a:cs typeface="DM Sans"/>
                <a:sym typeface="DM Sans"/>
              </a:rPr>
              <a:t>2 </a:t>
            </a:r>
            <a:r>
              <a:rPr b="1" i="0" lang="en-US" sz="1133" u="none" cap="none" strike="noStrike">
                <a:solidFill>
                  <a:schemeClr val="lt1"/>
                </a:solidFill>
                <a:latin typeface="DM Sans"/>
                <a:ea typeface="DM Sans"/>
                <a:cs typeface="DM Sans"/>
                <a:sym typeface="DM Sans"/>
              </a:rPr>
              <a:t>2022</a:t>
            </a:r>
            <a:endParaRPr b="1" i="0" sz="1133" u="none" cap="none" strike="noStrike">
              <a:solidFill>
                <a:schemeClr val="lt1"/>
              </a:solidFill>
              <a:latin typeface="DM Sans"/>
              <a:ea typeface="DM Sans"/>
              <a:cs typeface="DM Sans"/>
              <a:sym typeface="DM Sans"/>
            </a:endParaRPr>
          </a:p>
        </p:txBody>
      </p:sp>
      <p:sp>
        <p:nvSpPr>
          <p:cNvPr id="702" name="Google Shape;702;p43"/>
          <p:cNvSpPr txBox="1"/>
          <p:nvPr/>
        </p:nvSpPr>
        <p:spPr>
          <a:xfrm>
            <a:off x="6195048" y="5368925"/>
            <a:ext cx="5555100" cy="552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US" sz="1133">
                <a:solidFill>
                  <a:schemeClr val="lt1"/>
                </a:solidFill>
                <a:latin typeface="DM Sans"/>
                <a:ea typeface="DM Sans"/>
                <a:cs typeface="DM Sans"/>
                <a:sym typeface="DM Sans"/>
              </a:rPr>
              <a:t>Future Opportunities</a:t>
            </a:r>
            <a:endParaRPr b="1" i="0" sz="1133" u="none" cap="none" strike="noStrike">
              <a:solidFill>
                <a:schemeClr val="lt1"/>
              </a:solidFill>
              <a:latin typeface="DM Sans"/>
              <a:ea typeface="DM Sans"/>
              <a:cs typeface="DM Sans"/>
              <a:sym typeface="DM Sans"/>
            </a:endParaRPr>
          </a:p>
        </p:txBody>
      </p:sp>
      <p:sp>
        <p:nvSpPr>
          <p:cNvPr id="703" name="Google Shape;703;p43"/>
          <p:cNvSpPr txBox="1"/>
          <p:nvPr/>
        </p:nvSpPr>
        <p:spPr>
          <a:xfrm>
            <a:off x="7546770" y="5055000"/>
            <a:ext cx="2912700" cy="3705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b="1" i="0" lang="en-US" sz="1600" u="none" cap="none" strike="noStrike">
                <a:solidFill>
                  <a:schemeClr val="dk1"/>
                </a:solidFill>
                <a:latin typeface="DM Sans"/>
                <a:ea typeface="DM Sans"/>
                <a:cs typeface="DM Sans"/>
                <a:sym typeface="DM Sans"/>
              </a:rPr>
              <a:t>LAUNCH</a:t>
            </a:r>
            <a:endParaRPr b="1" i="0" sz="933" u="none" cap="none" strike="noStrike">
              <a:solidFill>
                <a:schemeClr val="dk1"/>
              </a:solidFill>
              <a:latin typeface="DM Sans"/>
              <a:ea typeface="DM Sans"/>
              <a:cs typeface="DM Sans"/>
              <a:sym typeface="DM Sans"/>
            </a:endParaRPr>
          </a:p>
        </p:txBody>
      </p:sp>
      <p:sp>
        <p:nvSpPr>
          <p:cNvPr id="704" name="Google Shape;704;p43"/>
          <p:cNvSpPr/>
          <p:nvPr/>
        </p:nvSpPr>
        <p:spPr>
          <a:xfrm>
            <a:off x="6193700" y="5054950"/>
            <a:ext cx="5582700" cy="370500"/>
          </a:xfrm>
          <a:prstGeom prst="roundRect">
            <a:avLst>
              <a:gd fmla="val 16667" name="adj"/>
            </a:avLst>
          </a:prstGeom>
          <a:solidFill>
            <a:srgbClr val="0B988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705" name="Google Shape;705;p43"/>
          <p:cNvSpPr txBox="1"/>
          <p:nvPr/>
        </p:nvSpPr>
        <p:spPr>
          <a:xfrm>
            <a:off x="7507120" y="5055000"/>
            <a:ext cx="2912700" cy="37050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rPr lang="en-US" sz="1600">
                <a:solidFill>
                  <a:srgbClr val="F3F2EF"/>
                </a:solidFill>
                <a:latin typeface="Poppins ExtraBold"/>
                <a:ea typeface="Poppins ExtraBold"/>
                <a:cs typeface="Poppins ExtraBold"/>
                <a:sym typeface="Poppins ExtraBold"/>
              </a:rPr>
              <a:t>2022 | 2023</a:t>
            </a:r>
            <a:endParaRPr i="0" sz="933" u="none" cap="none" strike="noStrike">
              <a:solidFill>
                <a:srgbClr val="F3F2EF"/>
              </a:solidFill>
              <a:latin typeface="Poppins ExtraBold"/>
              <a:ea typeface="Poppins ExtraBold"/>
              <a:cs typeface="Poppins ExtraBold"/>
              <a:sym typeface="Poppins ExtraBold"/>
            </a:endParaRPr>
          </a:p>
        </p:txBody>
      </p:sp>
      <p:sp>
        <p:nvSpPr>
          <p:cNvPr id="706" name="Google Shape;706;p43"/>
          <p:cNvSpPr txBox="1"/>
          <p:nvPr/>
        </p:nvSpPr>
        <p:spPr>
          <a:xfrm>
            <a:off x="332126" y="5721035"/>
            <a:ext cx="2982600" cy="552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1" lang="en-US" sz="1033">
                <a:solidFill>
                  <a:schemeClr val="lt1"/>
                </a:solidFill>
                <a:latin typeface="DM Sans"/>
                <a:ea typeface="DM Sans"/>
                <a:cs typeface="DM Sans"/>
                <a:sym typeface="DM Sans"/>
              </a:rPr>
              <a:t>ALREADY REGISTERED</a:t>
            </a:r>
            <a:br>
              <a:rPr lang="en-US" sz="1033">
                <a:solidFill>
                  <a:schemeClr val="lt1"/>
                </a:solidFill>
                <a:latin typeface="DM Sans"/>
                <a:ea typeface="DM Sans"/>
                <a:cs typeface="DM Sans"/>
                <a:sym typeface="DM Sans"/>
              </a:rPr>
            </a:br>
            <a:r>
              <a:rPr lang="en-US" sz="1033">
                <a:solidFill>
                  <a:schemeClr val="lt1"/>
                </a:solidFill>
                <a:latin typeface="DM Sans"/>
                <a:ea typeface="DM Sans"/>
                <a:cs typeface="DM Sans"/>
                <a:sym typeface="DM Sans"/>
              </a:rPr>
              <a:t>130+ Bookkeepers and Accountants</a:t>
            </a:r>
            <a:endParaRPr sz="1033">
              <a:solidFill>
                <a:schemeClr val="lt1"/>
              </a:solidFill>
              <a:latin typeface="DM Sans"/>
              <a:ea typeface="DM Sans"/>
              <a:cs typeface="DM Sans"/>
              <a:sym typeface="DM Sans"/>
            </a:endParaRPr>
          </a:p>
          <a:p>
            <a:pPr indent="0" lvl="0" marL="0" marR="0" rtl="0" algn="ctr">
              <a:lnSpc>
                <a:spcPct val="100000"/>
              </a:lnSpc>
              <a:spcBef>
                <a:spcPts val="0"/>
              </a:spcBef>
              <a:spcAft>
                <a:spcPts val="0"/>
              </a:spcAft>
              <a:buNone/>
            </a:pPr>
            <a:r>
              <a:rPr lang="en-US" sz="1033">
                <a:solidFill>
                  <a:schemeClr val="lt1"/>
                </a:solidFill>
                <a:latin typeface="DM Sans"/>
                <a:ea typeface="DM Sans"/>
                <a:cs typeface="DM Sans"/>
                <a:sym typeface="DM Sans"/>
              </a:rPr>
              <a:t>50+ </a:t>
            </a:r>
            <a:r>
              <a:rPr lang="en-US" sz="1033">
                <a:solidFill>
                  <a:schemeClr val="lt1"/>
                </a:solidFill>
                <a:latin typeface="DM Sans"/>
                <a:ea typeface="DM Sans"/>
                <a:cs typeface="DM Sans"/>
                <a:sym typeface="DM Sans"/>
              </a:rPr>
              <a:t>SMB</a:t>
            </a:r>
            <a:r>
              <a:rPr lang="en-US" sz="1033">
                <a:solidFill>
                  <a:schemeClr val="lt1"/>
                </a:solidFill>
                <a:latin typeface="DM Sans"/>
                <a:ea typeface="DM Sans"/>
                <a:cs typeface="DM Sans"/>
                <a:sym typeface="DM Sans"/>
              </a:rPr>
              <a:t> Owners</a:t>
            </a:r>
            <a:endParaRPr sz="1033">
              <a:solidFill>
                <a:schemeClr val="lt1"/>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711" name="Shape 711"/>
        <p:cNvGrpSpPr/>
        <p:nvPr/>
      </p:nvGrpSpPr>
      <p:grpSpPr>
        <a:xfrm>
          <a:off x="0" y="0"/>
          <a:ext cx="0" cy="0"/>
          <a:chOff x="0" y="0"/>
          <a:chExt cx="0" cy="0"/>
        </a:xfrm>
      </p:grpSpPr>
      <p:sp>
        <p:nvSpPr>
          <p:cNvPr id="712" name="Google Shape;712;p44"/>
          <p:cNvSpPr txBox="1"/>
          <p:nvPr>
            <p:ph type="title"/>
          </p:nvPr>
        </p:nvSpPr>
        <p:spPr>
          <a:xfrm>
            <a:off x="250271" y="663651"/>
            <a:ext cx="11213433" cy="5428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Summary</a:t>
            </a:r>
            <a:endParaRPr/>
          </a:p>
        </p:txBody>
      </p:sp>
      <p:sp>
        <p:nvSpPr>
          <p:cNvPr id="713" name="Google Shape;713;p44"/>
          <p:cNvSpPr txBox="1"/>
          <p:nvPr/>
        </p:nvSpPr>
        <p:spPr>
          <a:xfrm>
            <a:off x="272225" y="404294"/>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THE CONCLUSION</a:t>
            </a:r>
            <a:endParaRPr b="0" i="0" sz="1000" u="none" cap="none" strike="noStrike">
              <a:solidFill>
                <a:srgbClr val="10292C"/>
              </a:solidFill>
              <a:latin typeface="Poppins"/>
              <a:ea typeface="Poppins"/>
              <a:cs typeface="Poppins"/>
              <a:sym typeface="Poppins"/>
            </a:endParaRPr>
          </a:p>
        </p:txBody>
      </p:sp>
      <p:sp>
        <p:nvSpPr>
          <p:cNvPr id="714" name="Google Shape;714;p44"/>
          <p:cNvSpPr/>
          <p:nvPr/>
        </p:nvSpPr>
        <p:spPr>
          <a:xfrm>
            <a:off x="4474227" y="1540179"/>
            <a:ext cx="3256396" cy="19914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5" name="Google Shape;715;p44"/>
          <p:cNvSpPr/>
          <p:nvPr/>
        </p:nvSpPr>
        <p:spPr>
          <a:xfrm>
            <a:off x="4474228" y="1540179"/>
            <a:ext cx="3269193" cy="4351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6" name="Google Shape;716;p44"/>
          <p:cNvSpPr/>
          <p:nvPr/>
        </p:nvSpPr>
        <p:spPr>
          <a:xfrm>
            <a:off x="397329" y="1540179"/>
            <a:ext cx="3269194" cy="19914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7" name="Google Shape;717;p44"/>
          <p:cNvSpPr/>
          <p:nvPr/>
        </p:nvSpPr>
        <p:spPr>
          <a:xfrm>
            <a:off x="397330" y="1540179"/>
            <a:ext cx="3282042" cy="4351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8" name="Google Shape;718;p44"/>
          <p:cNvSpPr/>
          <p:nvPr/>
        </p:nvSpPr>
        <p:spPr>
          <a:xfrm>
            <a:off x="8525476" y="1540179"/>
            <a:ext cx="3256396" cy="19914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9" name="Google Shape;719;p44"/>
          <p:cNvSpPr/>
          <p:nvPr/>
        </p:nvSpPr>
        <p:spPr>
          <a:xfrm>
            <a:off x="8525477" y="1540179"/>
            <a:ext cx="3269193" cy="4351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0" name="Google Shape;720;p44"/>
          <p:cNvSpPr txBox="1"/>
          <p:nvPr/>
        </p:nvSpPr>
        <p:spPr>
          <a:xfrm>
            <a:off x="397328" y="1612506"/>
            <a:ext cx="3269194" cy="35170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Robust Economics</a:t>
            </a:r>
            <a:endParaRPr/>
          </a:p>
        </p:txBody>
      </p:sp>
      <p:sp>
        <p:nvSpPr>
          <p:cNvPr id="721" name="Google Shape;721;p44"/>
          <p:cNvSpPr txBox="1"/>
          <p:nvPr/>
        </p:nvSpPr>
        <p:spPr>
          <a:xfrm>
            <a:off x="4461403" y="1612506"/>
            <a:ext cx="3269194" cy="35170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Strong Team</a:t>
            </a:r>
            <a:endParaRPr/>
          </a:p>
        </p:txBody>
      </p:sp>
      <p:sp>
        <p:nvSpPr>
          <p:cNvPr id="722" name="Google Shape;722;p44"/>
          <p:cNvSpPr txBox="1"/>
          <p:nvPr/>
        </p:nvSpPr>
        <p:spPr>
          <a:xfrm>
            <a:off x="8512628" y="1612506"/>
            <a:ext cx="3269194" cy="35170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Value Triggers</a:t>
            </a:r>
            <a:endParaRPr/>
          </a:p>
        </p:txBody>
      </p:sp>
      <p:pic>
        <p:nvPicPr>
          <p:cNvPr descr="Earth globe: Americas with solid fill" id="723" name="Google Shape;723;p44"/>
          <p:cNvPicPr preferRelativeResize="0"/>
          <p:nvPr/>
        </p:nvPicPr>
        <p:blipFill rotWithShape="1">
          <a:blip r:embed="rId3">
            <a:alphaModFix/>
          </a:blip>
          <a:srcRect b="0" l="0" r="0" t="0"/>
          <a:stretch/>
        </p:blipFill>
        <p:spPr>
          <a:xfrm>
            <a:off x="1682520" y="2052018"/>
            <a:ext cx="714252" cy="714252"/>
          </a:xfrm>
          <a:prstGeom prst="rect">
            <a:avLst/>
          </a:prstGeom>
          <a:noFill/>
          <a:ln>
            <a:noFill/>
          </a:ln>
        </p:spPr>
      </p:pic>
      <p:pic>
        <p:nvPicPr>
          <p:cNvPr descr="Users with solid fill" id="724" name="Google Shape;724;p44"/>
          <p:cNvPicPr preferRelativeResize="0"/>
          <p:nvPr/>
        </p:nvPicPr>
        <p:blipFill rotWithShape="1">
          <a:blip r:embed="rId4">
            <a:alphaModFix/>
          </a:blip>
          <a:srcRect b="0" l="0" r="0" t="0"/>
          <a:stretch/>
        </p:blipFill>
        <p:spPr>
          <a:xfrm>
            <a:off x="5768097" y="2054167"/>
            <a:ext cx="714252" cy="714252"/>
          </a:xfrm>
          <a:prstGeom prst="rect">
            <a:avLst/>
          </a:prstGeom>
          <a:noFill/>
          <a:ln>
            <a:noFill/>
          </a:ln>
        </p:spPr>
      </p:pic>
      <p:pic>
        <p:nvPicPr>
          <p:cNvPr descr="Rocket with solid fill" id="725" name="Google Shape;725;p44"/>
          <p:cNvPicPr preferRelativeResize="0"/>
          <p:nvPr/>
        </p:nvPicPr>
        <p:blipFill rotWithShape="1">
          <a:blip r:embed="rId5">
            <a:alphaModFix/>
          </a:blip>
          <a:srcRect b="0" l="0" r="0" t="0"/>
          <a:stretch/>
        </p:blipFill>
        <p:spPr>
          <a:xfrm>
            <a:off x="9795228" y="2052018"/>
            <a:ext cx="714252" cy="714252"/>
          </a:xfrm>
          <a:prstGeom prst="rect">
            <a:avLst/>
          </a:prstGeom>
          <a:noFill/>
          <a:ln>
            <a:noFill/>
          </a:ln>
        </p:spPr>
      </p:pic>
      <p:sp>
        <p:nvSpPr>
          <p:cNvPr id="726" name="Google Shape;726;p44"/>
          <p:cNvSpPr txBox="1"/>
          <p:nvPr/>
        </p:nvSpPr>
        <p:spPr>
          <a:xfrm>
            <a:off x="421014" y="2787431"/>
            <a:ext cx="3238787" cy="31960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55859"/>
              </a:buClr>
              <a:buSzPts val="1800"/>
              <a:buFont typeface="Poppins SemiBold"/>
              <a:buNone/>
            </a:pPr>
            <a:r>
              <a:rPr lang="en-US" sz="1200">
                <a:solidFill>
                  <a:srgbClr val="F3F2EF"/>
                </a:solidFill>
                <a:latin typeface="Poppins Light"/>
                <a:ea typeface="Poppins Light"/>
                <a:cs typeface="Poppins Light"/>
                <a:sym typeface="Poppins Light"/>
              </a:rPr>
              <a:t>Proven interchange revenue model </a:t>
            </a:r>
            <a:br>
              <a:rPr lang="en-US" sz="1200">
                <a:solidFill>
                  <a:srgbClr val="F3F2EF"/>
                </a:solidFill>
                <a:latin typeface="Poppins Light"/>
                <a:ea typeface="Poppins Light"/>
                <a:cs typeface="Poppins Light"/>
                <a:sym typeface="Poppins Light"/>
              </a:rPr>
            </a:br>
            <a:r>
              <a:rPr lang="en-US" sz="1200">
                <a:solidFill>
                  <a:srgbClr val="F3F2EF"/>
                </a:solidFill>
                <a:latin typeface="Poppins Light"/>
                <a:ea typeface="Poppins Light"/>
                <a:cs typeface="Poppins Light"/>
                <a:sym typeface="Poppins Light"/>
              </a:rPr>
              <a:t>is lucrative and provides solid ramp </a:t>
            </a:r>
            <a:endParaRPr/>
          </a:p>
        </p:txBody>
      </p:sp>
      <p:sp>
        <p:nvSpPr>
          <p:cNvPr id="727" name="Google Shape;727;p44"/>
          <p:cNvSpPr txBox="1"/>
          <p:nvPr/>
        </p:nvSpPr>
        <p:spPr>
          <a:xfrm>
            <a:off x="4493748" y="2785160"/>
            <a:ext cx="3238787" cy="31960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55859"/>
              </a:buClr>
              <a:buSzPts val="1800"/>
              <a:buFont typeface="Poppins SemiBold"/>
              <a:buNone/>
            </a:pPr>
            <a:r>
              <a:rPr lang="en-US" sz="1200">
                <a:solidFill>
                  <a:srgbClr val="F3F2EF"/>
                </a:solidFill>
                <a:latin typeface="Poppins Light"/>
                <a:ea typeface="Poppins Light"/>
                <a:cs typeface="Poppins Light"/>
                <a:sym typeface="Poppins Light"/>
              </a:rPr>
              <a:t>Strong </a:t>
            </a:r>
            <a:r>
              <a:rPr b="0" i="0" lang="en-US" sz="1200" u="none" cap="none" strike="noStrike">
                <a:solidFill>
                  <a:srgbClr val="F3F2EF"/>
                </a:solidFill>
                <a:latin typeface="Poppins Light"/>
                <a:ea typeface="Poppins Light"/>
                <a:cs typeface="Poppins Light"/>
                <a:sym typeface="Poppins Light"/>
              </a:rPr>
              <a:t>team with deep payments and capital market experience​</a:t>
            </a:r>
            <a:endParaRPr/>
          </a:p>
        </p:txBody>
      </p:sp>
      <p:sp>
        <p:nvSpPr>
          <p:cNvPr id="728" name="Google Shape;728;p44"/>
          <p:cNvSpPr txBox="1"/>
          <p:nvPr/>
        </p:nvSpPr>
        <p:spPr>
          <a:xfrm>
            <a:off x="8544997" y="2780440"/>
            <a:ext cx="3238787" cy="31960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55859"/>
              </a:buClr>
              <a:buSzPts val="1800"/>
              <a:buFont typeface="Poppins SemiBold"/>
              <a:buNone/>
            </a:pPr>
            <a:r>
              <a:rPr lang="en-US" sz="1200">
                <a:solidFill>
                  <a:srgbClr val="F3F2EF"/>
                </a:solidFill>
                <a:latin typeface="Poppins Light"/>
                <a:ea typeface="Poppins Light"/>
                <a:cs typeface="Poppins Light"/>
                <a:sym typeface="Poppins Light"/>
              </a:rPr>
              <a:t>Interchange</a:t>
            </a:r>
            <a:r>
              <a:rPr lang="en-US" sz="1200">
                <a:solidFill>
                  <a:srgbClr val="F3F2EF"/>
                </a:solidFill>
                <a:latin typeface="Poppins Light"/>
                <a:ea typeface="Poppins Light"/>
                <a:cs typeface="Poppins Light"/>
                <a:sym typeface="Poppins Light"/>
              </a:rPr>
              <a:t> driven freemium style solution providing small businesses</a:t>
            </a:r>
            <a:br>
              <a:rPr lang="en-US" sz="1200">
                <a:solidFill>
                  <a:srgbClr val="F3F2EF"/>
                </a:solidFill>
                <a:latin typeface="Poppins Light"/>
                <a:ea typeface="Poppins Light"/>
                <a:cs typeface="Poppins Light"/>
                <a:sym typeface="Poppins Light"/>
              </a:rPr>
            </a:br>
            <a:r>
              <a:rPr lang="en-US" sz="1200">
                <a:solidFill>
                  <a:srgbClr val="F3F2EF"/>
                </a:solidFill>
                <a:latin typeface="Poppins Light"/>
                <a:ea typeface="Poppins Light"/>
                <a:cs typeface="Poppins Light"/>
                <a:sym typeface="Poppins Light"/>
              </a:rPr>
              <a:t>a zero cost spend platform </a:t>
            </a:r>
            <a:endParaRPr/>
          </a:p>
        </p:txBody>
      </p:sp>
      <p:sp>
        <p:nvSpPr>
          <p:cNvPr id="729" name="Google Shape;729;p44"/>
          <p:cNvSpPr/>
          <p:nvPr/>
        </p:nvSpPr>
        <p:spPr>
          <a:xfrm>
            <a:off x="6499853" y="4088569"/>
            <a:ext cx="3256396" cy="19914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0" name="Google Shape;730;p44"/>
          <p:cNvSpPr/>
          <p:nvPr/>
        </p:nvSpPr>
        <p:spPr>
          <a:xfrm>
            <a:off x="6499854" y="4088569"/>
            <a:ext cx="3269193" cy="4351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1" name="Google Shape;731;p44"/>
          <p:cNvSpPr/>
          <p:nvPr/>
        </p:nvSpPr>
        <p:spPr>
          <a:xfrm>
            <a:off x="2422955" y="4088569"/>
            <a:ext cx="3269194" cy="19914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2" name="Google Shape;732;p44"/>
          <p:cNvSpPr/>
          <p:nvPr/>
        </p:nvSpPr>
        <p:spPr>
          <a:xfrm>
            <a:off x="2422956" y="4088569"/>
            <a:ext cx="3282042" cy="435164"/>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3" name="Google Shape;733;p44"/>
          <p:cNvSpPr txBox="1"/>
          <p:nvPr/>
        </p:nvSpPr>
        <p:spPr>
          <a:xfrm>
            <a:off x="2422954" y="4160896"/>
            <a:ext cx="3269194" cy="35170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600" u="none" cap="none" strike="noStrike">
                <a:solidFill>
                  <a:srgbClr val="5BEA83"/>
                </a:solidFill>
                <a:latin typeface="Poppins SemiBold"/>
                <a:ea typeface="Poppins SemiBold"/>
                <a:cs typeface="Poppins SemiBold"/>
                <a:sym typeface="Poppins SemiBold"/>
              </a:rPr>
              <a:t>Strong </a:t>
            </a:r>
            <a:r>
              <a:rPr lang="en-US" sz="1600">
                <a:solidFill>
                  <a:srgbClr val="5BEA83"/>
                </a:solidFill>
                <a:latin typeface="Poppins SemiBold"/>
                <a:ea typeface="Poppins SemiBold"/>
                <a:cs typeface="Poppins SemiBold"/>
                <a:sym typeface="Poppins SemiBold"/>
              </a:rPr>
              <a:t>Distribution Model</a:t>
            </a:r>
            <a:endParaRPr/>
          </a:p>
        </p:txBody>
      </p:sp>
      <p:sp>
        <p:nvSpPr>
          <p:cNvPr id="734" name="Google Shape;734;p44"/>
          <p:cNvSpPr txBox="1"/>
          <p:nvPr/>
        </p:nvSpPr>
        <p:spPr>
          <a:xfrm>
            <a:off x="6487029" y="4160896"/>
            <a:ext cx="3269194" cy="35170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55859"/>
              </a:buClr>
              <a:buSzPts val="1800"/>
              <a:buFont typeface="Poppins SemiBold"/>
              <a:buNone/>
            </a:pPr>
            <a:r>
              <a:rPr lang="en-US" sz="1600">
                <a:solidFill>
                  <a:srgbClr val="5BEA83"/>
                </a:solidFill>
                <a:latin typeface="Poppins SemiBold"/>
                <a:ea typeface="Poppins SemiBold"/>
                <a:cs typeface="Poppins SemiBold"/>
                <a:sym typeface="Poppins SemiBold"/>
              </a:rPr>
              <a:t>Economic Advantages</a:t>
            </a:r>
            <a:endParaRPr/>
          </a:p>
        </p:txBody>
      </p:sp>
      <p:pic>
        <p:nvPicPr>
          <p:cNvPr descr="Bar graph with upward trend with solid fill" id="735" name="Google Shape;735;p44"/>
          <p:cNvPicPr preferRelativeResize="0"/>
          <p:nvPr/>
        </p:nvPicPr>
        <p:blipFill rotWithShape="1">
          <a:blip r:embed="rId6">
            <a:alphaModFix/>
          </a:blip>
          <a:srcRect b="0" l="0" r="0" t="0"/>
          <a:stretch/>
        </p:blipFill>
        <p:spPr>
          <a:xfrm>
            <a:off x="3708146" y="4600408"/>
            <a:ext cx="714252" cy="714252"/>
          </a:xfrm>
          <a:prstGeom prst="rect">
            <a:avLst/>
          </a:prstGeom>
          <a:noFill/>
          <a:ln>
            <a:noFill/>
          </a:ln>
        </p:spPr>
      </p:pic>
      <p:sp>
        <p:nvSpPr>
          <p:cNvPr id="736" name="Google Shape;736;p44"/>
          <p:cNvSpPr txBox="1"/>
          <p:nvPr/>
        </p:nvSpPr>
        <p:spPr>
          <a:xfrm>
            <a:off x="2446640" y="5335821"/>
            <a:ext cx="3238787" cy="31960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55859"/>
              </a:buClr>
              <a:buSzPts val="1800"/>
              <a:buFont typeface="Poppins SemiBold"/>
              <a:buNone/>
            </a:pPr>
            <a:r>
              <a:rPr lang="en-US" sz="1200">
                <a:solidFill>
                  <a:srgbClr val="F3F2EF"/>
                </a:solidFill>
                <a:latin typeface="Poppins Light"/>
                <a:ea typeface="Poppins Light"/>
                <a:cs typeface="Poppins Light"/>
                <a:sym typeface="Poppins Light"/>
              </a:rPr>
              <a:t>Combination of Channel, Direct </a:t>
            </a:r>
            <a:br>
              <a:rPr lang="en-US" sz="1200">
                <a:solidFill>
                  <a:srgbClr val="F3F2EF"/>
                </a:solidFill>
                <a:latin typeface="Poppins Light"/>
                <a:ea typeface="Poppins Light"/>
                <a:cs typeface="Poppins Light"/>
                <a:sym typeface="Poppins Light"/>
              </a:rPr>
            </a:br>
            <a:r>
              <a:rPr lang="en-US" sz="1200">
                <a:solidFill>
                  <a:srgbClr val="F3F2EF"/>
                </a:solidFill>
                <a:latin typeface="Poppins Light"/>
                <a:ea typeface="Poppins Light"/>
                <a:cs typeface="Poppins Light"/>
                <a:sym typeface="Poppins Light"/>
              </a:rPr>
              <a:t>and Digital provides a </a:t>
            </a:r>
            <a:br>
              <a:rPr lang="en-US" sz="1200">
                <a:solidFill>
                  <a:srgbClr val="F3F2EF"/>
                </a:solidFill>
                <a:latin typeface="Poppins Light"/>
                <a:ea typeface="Poppins Light"/>
                <a:cs typeface="Poppins Light"/>
                <a:sym typeface="Poppins Light"/>
              </a:rPr>
            </a:br>
            <a:r>
              <a:rPr lang="en-US" sz="1200">
                <a:solidFill>
                  <a:srgbClr val="F3F2EF"/>
                </a:solidFill>
                <a:latin typeface="Poppins Light"/>
                <a:ea typeface="Poppins Light"/>
                <a:cs typeface="Poppins Light"/>
                <a:sym typeface="Poppins Light"/>
              </a:rPr>
              <a:t>solid competitive advantage </a:t>
            </a:r>
            <a:endParaRPr/>
          </a:p>
        </p:txBody>
      </p:sp>
      <p:sp>
        <p:nvSpPr>
          <p:cNvPr id="737" name="Google Shape;737;p44"/>
          <p:cNvSpPr txBox="1"/>
          <p:nvPr/>
        </p:nvSpPr>
        <p:spPr>
          <a:xfrm>
            <a:off x="6519374" y="5333550"/>
            <a:ext cx="3238787" cy="31960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55859"/>
              </a:buClr>
              <a:buSzPts val="1800"/>
              <a:buFont typeface="Poppins SemiBold"/>
              <a:buNone/>
            </a:pPr>
            <a:r>
              <a:rPr lang="en-US" sz="1200">
                <a:solidFill>
                  <a:srgbClr val="F3F2EF"/>
                </a:solidFill>
                <a:latin typeface="Poppins Light"/>
                <a:ea typeface="Poppins Light"/>
                <a:cs typeface="Poppins Light"/>
                <a:sym typeface="Poppins Light"/>
              </a:rPr>
              <a:t>Minimized processing costs </a:t>
            </a:r>
            <a:br>
              <a:rPr lang="en-US" sz="1200">
                <a:solidFill>
                  <a:srgbClr val="F3F2EF"/>
                </a:solidFill>
                <a:latin typeface="Poppins Light"/>
                <a:ea typeface="Poppins Light"/>
                <a:cs typeface="Poppins Light"/>
                <a:sym typeface="Poppins Light"/>
              </a:rPr>
            </a:br>
            <a:r>
              <a:rPr lang="en-US" sz="1200">
                <a:solidFill>
                  <a:srgbClr val="F3F2EF"/>
                </a:solidFill>
                <a:latin typeface="Poppins Light"/>
                <a:ea typeface="Poppins Light"/>
                <a:cs typeface="Poppins Light"/>
                <a:sym typeface="Poppins Light"/>
              </a:rPr>
              <a:t>that reduces with </a:t>
            </a:r>
            <a:r>
              <a:rPr lang="en-US" sz="1200">
                <a:solidFill>
                  <a:srgbClr val="F3F2EF"/>
                </a:solidFill>
                <a:latin typeface="Poppins Light"/>
                <a:ea typeface="Poppins Light"/>
                <a:cs typeface="Poppins Light"/>
                <a:sym typeface="Poppins Light"/>
              </a:rPr>
              <a:t>increased</a:t>
            </a:r>
            <a:r>
              <a:rPr lang="en-US" sz="1200">
                <a:solidFill>
                  <a:srgbClr val="F3F2EF"/>
                </a:solidFill>
                <a:latin typeface="Poppins Light"/>
                <a:ea typeface="Poppins Light"/>
                <a:cs typeface="Poppins Light"/>
                <a:sym typeface="Poppins Light"/>
              </a:rPr>
              <a:t> </a:t>
            </a:r>
            <a:br>
              <a:rPr lang="en-US" sz="1200">
                <a:solidFill>
                  <a:srgbClr val="F3F2EF"/>
                </a:solidFill>
                <a:latin typeface="Poppins Light"/>
                <a:ea typeface="Poppins Light"/>
                <a:cs typeface="Poppins Light"/>
                <a:sym typeface="Poppins Light"/>
              </a:rPr>
            </a:br>
            <a:r>
              <a:rPr lang="en-US" sz="1200">
                <a:solidFill>
                  <a:srgbClr val="F3F2EF"/>
                </a:solidFill>
                <a:latin typeface="Poppins Light"/>
                <a:ea typeface="Poppins Light"/>
                <a:cs typeface="Poppins Light"/>
                <a:sym typeface="Poppins Light"/>
              </a:rPr>
              <a:t>with payments volume. </a:t>
            </a:r>
            <a:endParaRPr/>
          </a:p>
        </p:txBody>
      </p:sp>
      <p:sp>
        <p:nvSpPr>
          <p:cNvPr id="738" name="Google Shape;738;p44"/>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pic>
        <p:nvPicPr>
          <p:cNvPr descr="Icon&#10;&#10;Description automatically generated" id="739" name="Google Shape;739;p44"/>
          <p:cNvPicPr preferRelativeResize="0"/>
          <p:nvPr/>
        </p:nvPicPr>
        <p:blipFill rotWithShape="1">
          <a:blip r:embed="rId7">
            <a:alphaModFix/>
          </a:blip>
          <a:srcRect b="0" l="0" r="0" t="0"/>
          <a:stretch/>
        </p:blipFill>
        <p:spPr>
          <a:xfrm>
            <a:off x="11322579" y="6057434"/>
            <a:ext cx="606853" cy="606853"/>
          </a:xfrm>
          <a:prstGeom prst="rect">
            <a:avLst/>
          </a:prstGeom>
          <a:noFill/>
          <a:ln>
            <a:noFill/>
          </a:ln>
        </p:spPr>
      </p:pic>
      <p:pic>
        <p:nvPicPr>
          <p:cNvPr id="740" name="Google Shape;740;p44"/>
          <p:cNvPicPr preferRelativeResize="0"/>
          <p:nvPr/>
        </p:nvPicPr>
        <p:blipFill>
          <a:blip r:embed="rId8">
            <a:alphaModFix/>
          </a:blip>
          <a:stretch>
            <a:fillRect/>
          </a:stretch>
        </p:blipFill>
        <p:spPr>
          <a:xfrm>
            <a:off x="7764500" y="4565950"/>
            <a:ext cx="714250" cy="714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p:nvPr/>
        </p:nvSpPr>
        <p:spPr>
          <a:xfrm>
            <a:off x="7" y="-17407"/>
            <a:ext cx="12192000" cy="6892800"/>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 name="Google Shape;102;p18"/>
          <p:cNvSpPr txBox="1"/>
          <p:nvPr/>
        </p:nvSpPr>
        <p:spPr>
          <a:xfrm>
            <a:off x="950250" y="2271600"/>
            <a:ext cx="10291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1100"/>
              <a:buFont typeface="Arial"/>
              <a:buNone/>
            </a:pPr>
            <a:r>
              <a:rPr lang="en-US" sz="4000">
                <a:solidFill>
                  <a:schemeClr val="lt1"/>
                </a:solidFill>
                <a:latin typeface="Poppins"/>
                <a:ea typeface="Poppins"/>
                <a:cs typeface="Poppins"/>
                <a:sym typeface="Poppins"/>
              </a:rPr>
              <a:t>The average business loses $16,800 per year reimbursing fraudulent expenses</a:t>
            </a:r>
            <a:endParaRPr sz="4000">
              <a:solidFill>
                <a:schemeClr val="lt1"/>
              </a:solidFill>
              <a:latin typeface="Poppins"/>
              <a:ea typeface="Poppins"/>
              <a:cs typeface="Poppins"/>
              <a:sym typeface="Poppins"/>
            </a:endParaRPr>
          </a:p>
        </p:txBody>
      </p:sp>
      <p:sp>
        <p:nvSpPr>
          <p:cNvPr id="103" name="Google Shape;103;p18"/>
          <p:cNvSpPr txBox="1"/>
          <p:nvPr/>
        </p:nvSpPr>
        <p:spPr>
          <a:xfrm>
            <a:off x="12496800" y="-76200"/>
            <a:ext cx="2892900" cy="88353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400"/>
              <a:buFont typeface="Arial"/>
              <a:buNone/>
            </a:pPr>
            <a:r>
              <a:rPr lang="en-US" sz="4000">
                <a:solidFill>
                  <a:schemeClr val="lt1"/>
                </a:solidFill>
                <a:latin typeface="Poppins"/>
                <a:ea typeface="Poppins"/>
                <a:cs typeface="Poppins"/>
                <a:sym typeface="Poppins"/>
              </a:rPr>
              <a:t>Small businesses have a need for </a:t>
            </a:r>
            <a:br>
              <a:rPr lang="en-US" sz="4000">
                <a:solidFill>
                  <a:schemeClr val="lt1"/>
                </a:solidFill>
                <a:latin typeface="Poppins"/>
                <a:ea typeface="Poppins"/>
                <a:cs typeface="Poppins"/>
                <a:sym typeface="Poppins"/>
              </a:rPr>
            </a:br>
            <a:r>
              <a:rPr lang="en-US" sz="4000">
                <a:solidFill>
                  <a:schemeClr val="lt1"/>
                </a:solidFill>
                <a:latin typeface="Poppins"/>
                <a:ea typeface="Poppins"/>
                <a:cs typeface="Poppins"/>
                <a:sym typeface="Poppins"/>
              </a:rPr>
              <a:t>spend controls and are being ignored by </a:t>
            </a:r>
            <a:br>
              <a:rPr lang="en-US" sz="4000">
                <a:solidFill>
                  <a:schemeClr val="lt1"/>
                </a:solidFill>
                <a:latin typeface="Poppins"/>
                <a:ea typeface="Poppins"/>
                <a:cs typeface="Poppins"/>
                <a:sym typeface="Poppins"/>
              </a:rPr>
            </a:br>
            <a:r>
              <a:rPr lang="en-US" sz="4000">
                <a:solidFill>
                  <a:schemeClr val="lt1"/>
                </a:solidFill>
                <a:latin typeface="Poppins"/>
                <a:ea typeface="Poppins"/>
                <a:cs typeface="Poppins"/>
                <a:sym typeface="Poppins"/>
              </a:rPr>
              <a:t>Divvy, Brex and Ramp</a:t>
            </a:r>
            <a:endParaRPr sz="4000">
              <a:solidFill>
                <a:schemeClr val="lt1"/>
              </a:solidFill>
              <a:latin typeface="Poppins"/>
              <a:ea typeface="Poppins"/>
              <a:cs typeface="Poppins"/>
              <a:sym typeface="Poppins"/>
            </a:endParaRPr>
          </a:p>
        </p:txBody>
      </p:sp>
      <p:pic>
        <p:nvPicPr>
          <p:cNvPr descr="Icon&#10;&#10;Description automatically generated" id="104" name="Google Shape;104;p18"/>
          <p:cNvPicPr preferRelativeResize="0"/>
          <p:nvPr/>
        </p:nvPicPr>
        <p:blipFill rotWithShape="1">
          <a:blip r:embed="rId3">
            <a:alphaModFix/>
          </a:blip>
          <a:srcRect b="0" l="0" r="0" t="0"/>
          <a:stretch/>
        </p:blipFill>
        <p:spPr>
          <a:xfrm>
            <a:off x="11322579" y="6057434"/>
            <a:ext cx="606853" cy="606853"/>
          </a:xfrm>
          <a:prstGeom prst="rect">
            <a:avLst/>
          </a:prstGeom>
          <a:noFill/>
          <a:ln>
            <a:noFill/>
          </a:ln>
        </p:spPr>
      </p:pic>
      <p:sp>
        <p:nvSpPr>
          <p:cNvPr id="105" name="Google Shape;105;p18"/>
          <p:cNvSpPr/>
          <p:nvPr/>
        </p:nvSpPr>
        <p:spPr>
          <a:xfrm>
            <a:off x="6806200" y="2891125"/>
            <a:ext cx="3242400" cy="96000"/>
          </a:xfrm>
          <a:prstGeom prst="round2DiagRect">
            <a:avLst>
              <a:gd fmla="val 50000" name="adj1"/>
              <a:gd fmla="val 0" name="adj2"/>
            </a:avLst>
          </a:prstGeom>
          <a:solidFill>
            <a:srgbClr val="5BEA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744" name="Shape 744"/>
        <p:cNvGrpSpPr/>
        <p:nvPr/>
      </p:nvGrpSpPr>
      <p:grpSpPr>
        <a:xfrm>
          <a:off x="0" y="0"/>
          <a:ext cx="0" cy="0"/>
          <a:chOff x="0" y="0"/>
          <a:chExt cx="0" cy="0"/>
        </a:xfrm>
      </p:grpSpPr>
      <p:sp>
        <p:nvSpPr>
          <p:cNvPr id="745" name="Google Shape;745;p45"/>
          <p:cNvSpPr txBox="1"/>
          <p:nvPr/>
        </p:nvSpPr>
        <p:spPr>
          <a:xfrm>
            <a:off x="198455" y="3850770"/>
            <a:ext cx="4899000" cy="35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10292C"/>
                </a:solidFill>
                <a:latin typeface="Poppins Light"/>
                <a:ea typeface="Poppins Light"/>
                <a:cs typeface="Poppins Light"/>
                <a:sym typeface="Poppins Light"/>
              </a:rPr>
              <a:t>Smart spend and expense management</a:t>
            </a:r>
            <a:endParaRPr b="0" i="0" sz="1400" u="none" cap="none" strike="noStrike">
              <a:solidFill>
                <a:srgbClr val="000000"/>
              </a:solidFill>
              <a:latin typeface="Arial"/>
              <a:ea typeface="Arial"/>
              <a:cs typeface="Arial"/>
              <a:sym typeface="Arial"/>
            </a:endParaRPr>
          </a:p>
        </p:txBody>
      </p:sp>
      <p:pic>
        <p:nvPicPr>
          <p:cNvPr id="746" name="Google Shape;746;p45"/>
          <p:cNvPicPr preferRelativeResize="0"/>
          <p:nvPr/>
        </p:nvPicPr>
        <p:blipFill rotWithShape="1">
          <a:blip r:embed="rId3">
            <a:alphaModFix/>
          </a:blip>
          <a:srcRect b="0" l="0" r="0" t="0"/>
          <a:stretch/>
        </p:blipFill>
        <p:spPr>
          <a:xfrm>
            <a:off x="-1570" y="2260675"/>
            <a:ext cx="4898989" cy="2107094"/>
          </a:xfrm>
          <a:prstGeom prst="rect">
            <a:avLst/>
          </a:prstGeom>
          <a:noFill/>
          <a:ln>
            <a:noFill/>
          </a:ln>
        </p:spPr>
      </p:pic>
      <p:sp>
        <p:nvSpPr>
          <p:cNvPr id="747" name="Google Shape;747;p45"/>
          <p:cNvSpPr txBox="1"/>
          <p:nvPr/>
        </p:nvSpPr>
        <p:spPr>
          <a:xfrm>
            <a:off x="517433" y="4367787"/>
            <a:ext cx="4899000" cy="17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55859"/>
              </a:buClr>
              <a:buSzPts val="1800"/>
              <a:buFont typeface="Poppins SemiBold"/>
              <a:buNone/>
            </a:pPr>
            <a:r>
              <a:rPr b="1" i="0" lang="en-US" sz="1200" u="none" cap="none" strike="noStrike">
                <a:solidFill>
                  <a:srgbClr val="10292C"/>
                </a:solidFill>
                <a:latin typeface="Montserrat"/>
                <a:ea typeface="Montserrat"/>
                <a:cs typeface="Montserrat"/>
                <a:sym typeface="Montserrat"/>
              </a:rPr>
              <a:t>Jeff White | CEO </a:t>
            </a:r>
            <a:endParaRPr/>
          </a:p>
          <a:p>
            <a:pPr indent="0" lvl="0" marL="0" marR="0" rtl="0" algn="l">
              <a:lnSpc>
                <a:spcPct val="100000"/>
              </a:lnSpc>
              <a:spcBef>
                <a:spcPts val="0"/>
              </a:spcBef>
              <a:spcAft>
                <a:spcPts val="0"/>
              </a:spcAft>
              <a:buClr>
                <a:srgbClr val="555859"/>
              </a:buClr>
              <a:buSzPts val="1800"/>
              <a:buFont typeface="Poppins SemiBold"/>
              <a:buNone/>
            </a:pPr>
            <a:r>
              <a:rPr b="0" i="0" lang="en-US" sz="1200" u="none" cap="none" strike="noStrike">
                <a:solidFill>
                  <a:srgbClr val="10292C"/>
                </a:solidFill>
                <a:latin typeface="Arial"/>
                <a:ea typeface="Arial"/>
                <a:cs typeface="Arial"/>
                <a:sym typeface="Arial"/>
              </a:rPr>
              <a:t>ClearSpend</a:t>
            </a:r>
            <a:endParaRPr/>
          </a:p>
          <a:p>
            <a:pPr indent="0" lvl="0" marL="0" marR="0" rtl="0" algn="l">
              <a:lnSpc>
                <a:spcPct val="100000"/>
              </a:lnSpc>
              <a:spcBef>
                <a:spcPts val="0"/>
              </a:spcBef>
              <a:spcAft>
                <a:spcPts val="0"/>
              </a:spcAft>
              <a:buClr>
                <a:srgbClr val="555859"/>
              </a:buClr>
              <a:buSzPts val="1800"/>
              <a:buFont typeface="Poppins SemiBold"/>
              <a:buNone/>
            </a:pPr>
            <a:r>
              <a:rPr b="0" i="0" lang="en-US" sz="1200" u="none" cap="none" strike="noStrike">
                <a:solidFill>
                  <a:srgbClr val="10292C"/>
                </a:solidFill>
                <a:latin typeface="Arial"/>
                <a:ea typeface="Arial"/>
                <a:cs typeface="Arial"/>
                <a:sym typeface="Arial"/>
              </a:rPr>
              <a:t>+1 704 796 0283</a:t>
            </a:r>
            <a:endParaRPr/>
          </a:p>
          <a:p>
            <a:pPr indent="0" lvl="0" marL="0" marR="0" rtl="0" algn="l">
              <a:lnSpc>
                <a:spcPct val="100000"/>
              </a:lnSpc>
              <a:spcBef>
                <a:spcPts val="0"/>
              </a:spcBef>
              <a:spcAft>
                <a:spcPts val="0"/>
              </a:spcAft>
              <a:buClr>
                <a:srgbClr val="555859"/>
              </a:buClr>
              <a:buSzPts val="1800"/>
              <a:buFont typeface="Poppins SemiBold"/>
              <a:buNone/>
            </a:pPr>
            <a:r>
              <a:rPr b="0" i="0" lang="en-US" sz="1200" u="none" cap="none" strike="noStrike">
                <a:solidFill>
                  <a:srgbClr val="10292C"/>
                </a:solidFill>
                <a:latin typeface="Arial"/>
                <a:ea typeface="Arial"/>
                <a:cs typeface="Arial"/>
                <a:sym typeface="Arial"/>
              </a:rPr>
              <a:t>jeff.white@clearspend.com</a:t>
            </a:r>
            <a:endParaRPr/>
          </a:p>
        </p:txBody>
      </p:sp>
      <p:pic>
        <p:nvPicPr>
          <p:cNvPr id="748" name="Google Shape;748;p45"/>
          <p:cNvPicPr preferRelativeResize="0"/>
          <p:nvPr/>
        </p:nvPicPr>
        <p:blipFill>
          <a:blip r:embed="rId4">
            <a:alphaModFix/>
          </a:blip>
          <a:stretch>
            <a:fillRect/>
          </a:stretch>
        </p:blipFill>
        <p:spPr>
          <a:xfrm>
            <a:off x="7254108" y="152400"/>
            <a:ext cx="4768141" cy="655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110" name="Shape 110"/>
        <p:cNvGrpSpPr/>
        <p:nvPr/>
      </p:nvGrpSpPr>
      <p:grpSpPr>
        <a:xfrm>
          <a:off x="0" y="0"/>
          <a:ext cx="0" cy="0"/>
          <a:chOff x="0" y="0"/>
          <a:chExt cx="0" cy="0"/>
        </a:xfrm>
      </p:grpSpPr>
      <p:sp>
        <p:nvSpPr>
          <p:cNvPr id="111" name="Google Shape;111;p19"/>
          <p:cNvSpPr/>
          <p:nvPr/>
        </p:nvSpPr>
        <p:spPr>
          <a:xfrm>
            <a:off x="397329" y="1416771"/>
            <a:ext cx="11342914" cy="283999"/>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 name="Google Shape;112;p19"/>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113" name="Google Shape;113;p19"/>
          <p:cNvSpPr txBox="1"/>
          <p:nvPr>
            <p:ph type="title"/>
          </p:nvPr>
        </p:nvSpPr>
        <p:spPr>
          <a:xfrm>
            <a:off x="250271" y="648259"/>
            <a:ext cx="11213433" cy="9091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Need for Spend Control &amp; Expense Management</a:t>
            </a:r>
            <a:endParaRPr/>
          </a:p>
        </p:txBody>
      </p:sp>
      <p:sp>
        <p:nvSpPr>
          <p:cNvPr id="114" name="Google Shape;114;p19"/>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sp>
        <p:nvSpPr>
          <p:cNvPr id="115" name="Google Shape;115;p19"/>
          <p:cNvSpPr/>
          <p:nvPr/>
        </p:nvSpPr>
        <p:spPr>
          <a:xfrm>
            <a:off x="424543" y="3909595"/>
            <a:ext cx="11342914" cy="303096"/>
          </a:xfrm>
          <a:prstGeom prst="rect">
            <a:avLst/>
          </a:prstGeom>
          <a:solidFill>
            <a:srgbClr val="1029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 name="Google Shape;116;p19"/>
          <p:cNvSpPr txBox="1"/>
          <p:nvPr/>
        </p:nvSpPr>
        <p:spPr>
          <a:xfrm>
            <a:off x="3045480" y="3925725"/>
            <a:ext cx="6101040" cy="26795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a:buNone/>
            </a:pPr>
            <a:r>
              <a:rPr b="0" i="0" lang="en-US" sz="1200" u="none" cap="none" strike="noStrike">
                <a:solidFill>
                  <a:schemeClr val="lt1"/>
                </a:solidFill>
                <a:latin typeface="Poppins SemiBold"/>
                <a:ea typeface="Poppins SemiBold"/>
                <a:cs typeface="Poppins SemiBold"/>
                <a:sym typeface="Poppins SemiBold"/>
              </a:rPr>
              <a:t>Association between business fraud and expense control</a:t>
            </a:r>
            <a:endParaRPr/>
          </a:p>
        </p:txBody>
      </p:sp>
      <p:sp>
        <p:nvSpPr>
          <p:cNvPr id="117" name="Google Shape;117;p19"/>
          <p:cNvSpPr txBox="1"/>
          <p:nvPr/>
        </p:nvSpPr>
        <p:spPr>
          <a:xfrm>
            <a:off x="733085" y="5081771"/>
            <a:ext cx="23611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business fraud losses are tied to expense reimbursement</a:t>
            </a:r>
            <a:endParaRPr/>
          </a:p>
        </p:txBody>
      </p:sp>
      <p:sp>
        <p:nvSpPr>
          <p:cNvPr id="118" name="Google Shape;118;p19"/>
          <p:cNvSpPr txBox="1"/>
          <p:nvPr/>
        </p:nvSpPr>
        <p:spPr>
          <a:xfrm>
            <a:off x="3503610" y="5081771"/>
            <a:ext cx="2361156"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median annual loss per business caused by expense fraud</a:t>
            </a:r>
            <a:endParaRPr/>
          </a:p>
        </p:txBody>
      </p:sp>
      <p:sp>
        <p:nvSpPr>
          <p:cNvPr id="119" name="Google Shape;119;p19"/>
          <p:cNvSpPr txBox="1"/>
          <p:nvPr/>
        </p:nvSpPr>
        <p:spPr>
          <a:xfrm>
            <a:off x="6258110" y="5080332"/>
            <a:ext cx="2361156"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businesses process expense claims manually via pen and paper or spreadsheet</a:t>
            </a:r>
            <a:endParaRPr/>
          </a:p>
        </p:txBody>
      </p:sp>
      <p:sp>
        <p:nvSpPr>
          <p:cNvPr id="120" name="Google Shape;120;p19"/>
          <p:cNvSpPr txBox="1"/>
          <p:nvPr/>
        </p:nvSpPr>
        <p:spPr>
          <a:xfrm>
            <a:off x="345386" y="4497225"/>
            <a:ext cx="3136500" cy="730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10292C"/>
                </a:solidFill>
                <a:latin typeface="Poppins SemiBold"/>
                <a:ea typeface="Poppins SemiBold"/>
                <a:cs typeface="Poppins SemiBold"/>
                <a:sym typeface="Poppins SemiBold"/>
              </a:rPr>
              <a:t>1</a:t>
            </a:r>
            <a:r>
              <a:rPr lang="en-US" sz="3000">
                <a:solidFill>
                  <a:srgbClr val="10292C"/>
                </a:solidFill>
                <a:latin typeface="Poppins SemiBold"/>
                <a:ea typeface="Poppins SemiBold"/>
                <a:cs typeface="Poppins SemiBold"/>
                <a:sym typeface="Poppins SemiBold"/>
              </a:rPr>
              <a:t>4</a:t>
            </a:r>
            <a:r>
              <a:rPr b="0" i="0" lang="en-US" sz="3000" u="none" cap="none" strike="noStrike">
                <a:solidFill>
                  <a:srgbClr val="10292C"/>
                </a:solidFill>
                <a:latin typeface="Poppins SemiBold"/>
                <a:ea typeface="Poppins SemiBold"/>
                <a:cs typeface="Poppins SemiBold"/>
                <a:sym typeface="Poppins SemiBold"/>
              </a:rPr>
              <a:t>%</a:t>
            </a:r>
            <a:endParaRPr b="1" i="0" sz="3000" u="none" cap="none" strike="noStrike">
              <a:solidFill>
                <a:srgbClr val="10292C"/>
              </a:solidFill>
              <a:latin typeface="Poppins SemiBold"/>
              <a:ea typeface="Poppins SemiBold"/>
              <a:cs typeface="Poppins SemiBold"/>
              <a:sym typeface="Poppins SemiBold"/>
            </a:endParaRPr>
          </a:p>
        </p:txBody>
      </p:sp>
      <p:sp>
        <p:nvSpPr>
          <p:cNvPr id="121" name="Google Shape;121;p19"/>
          <p:cNvSpPr txBox="1"/>
          <p:nvPr/>
        </p:nvSpPr>
        <p:spPr>
          <a:xfrm>
            <a:off x="3115435" y="4485078"/>
            <a:ext cx="3136500" cy="730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10292C"/>
                </a:solidFill>
                <a:latin typeface="Poppins SemiBold"/>
                <a:ea typeface="Poppins SemiBold"/>
                <a:cs typeface="Poppins SemiBold"/>
                <a:sym typeface="Poppins SemiBold"/>
              </a:rPr>
              <a:t>$</a:t>
            </a:r>
            <a:r>
              <a:rPr lang="en-US" sz="3000">
                <a:solidFill>
                  <a:srgbClr val="10292C"/>
                </a:solidFill>
                <a:latin typeface="Poppins SemiBold"/>
                <a:ea typeface="Poppins SemiBold"/>
                <a:cs typeface="Poppins SemiBold"/>
                <a:sym typeface="Poppins SemiBold"/>
              </a:rPr>
              <a:t>1</a:t>
            </a:r>
            <a:r>
              <a:rPr b="0" i="0" lang="en-US" sz="3000" u="none" cap="none" strike="noStrike">
                <a:solidFill>
                  <a:srgbClr val="10292C"/>
                </a:solidFill>
                <a:latin typeface="Poppins SemiBold"/>
                <a:ea typeface="Poppins SemiBold"/>
                <a:cs typeface="Poppins SemiBold"/>
                <a:sym typeface="Poppins SemiBold"/>
              </a:rPr>
              <a:t>6,</a:t>
            </a:r>
            <a:r>
              <a:rPr lang="en-US" sz="3000">
                <a:solidFill>
                  <a:srgbClr val="10292C"/>
                </a:solidFill>
                <a:latin typeface="Poppins SemiBold"/>
                <a:ea typeface="Poppins SemiBold"/>
                <a:cs typeface="Poppins SemiBold"/>
                <a:sym typeface="Poppins SemiBold"/>
              </a:rPr>
              <a:t>8</a:t>
            </a:r>
            <a:r>
              <a:rPr b="0" i="0" lang="en-US" sz="3000" u="none" cap="none" strike="noStrike">
                <a:solidFill>
                  <a:srgbClr val="10292C"/>
                </a:solidFill>
                <a:latin typeface="Poppins SemiBold"/>
                <a:ea typeface="Poppins SemiBold"/>
                <a:cs typeface="Poppins SemiBold"/>
                <a:sym typeface="Poppins SemiBold"/>
              </a:rPr>
              <a:t>00</a:t>
            </a:r>
            <a:endParaRPr b="1" i="0" sz="3000" u="none" cap="none" strike="noStrike">
              <a:solidFill>
                <a:srgbClr val="10292C"/>
              </a:solidFill>
              <a:latin typeface="Poppins SemiBold"/>
              <a:ea typeface="Poppins SemiBold"/>
              <a:cs typeface="Poppins SemiBold"/>
              <a:sym typeface="Poppins SemiBold"/>
            </a:endParaRPr>
          </a:p>
        </p:txBody>
      </p:sp>
      <p:sp>
        <p:nvSpPr>
          <p:cNvPr id="122" name="Google Shape;122;p19"/>
          <p:cNvSpPr txBox="1"/>
          <p:nvPr/>
        </p:nvSpPr>
        <p:spPr>
          <a:xfrm>
            <a:off x="5870411" y="4464095"/>
            <a:ext cx="31365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10292C"/>
                </a:solidFill>
                <a:latin typeface="Poppins SemiBold"/>
                <a:ea typeface="Poppins SemiBold"/>
                <a:cs typeface="Poppins SemiBold"/>
                <a:sym typeface="Poppins SemiBold"/>
              </a:rPr>
              <a:t>33%</a:t>
            </a:r>
            <a:endParaRPr b="1" i="0" sz="3000" u="none" cap="none" strike="noStrike">
              <a:solidFill>
                <a:srgbClr val="10292C"/>
              </a:solidFill>
              <a:latin typeface="Poppins SemiBold"/>
              <a:ea typeface="Poppins SemiBold"/>
              <a:cs typeface="Poppins SemiBold"/>
              <a:sym typeface="Poppins SemiBold"/>
            </a:endParaRPr>
          </a:p>
        </p:txBody>
      </p:sp>
      <p:sp>
        <p:nvSpPr>
          <p:cNvPr id="123" name="Google Shape;123;p19"/>
          <p:cNvSpPr txBox="1"/>
          <p:nvPr/>
        </p:nvSpPr>
        <p:spPr>
          <a:xfrm>
            <a:off x="9097759" y="5080332"/>
            <a:ext cx="2361156"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US &amp; UK businesses plan to upgrade spend management and expense controls</a:t>
            </a:r>
            <a:endParaRPr/>
          </a:p>
        </p:txBody>
      </p:sp>
      <p:sp>
        <p:nvSpPr>
          <p:cNvPr id="124" name="Google Shape;124;p19"/>
          <p:cNvSpPr txBox="1"/>
          <p:nvPr/>
        </p:nvSpPr>
        <p:spPr>
          <a:xfrm>
            <a:off x="8710060" y="4464095"/>
            <a:ext cx="31365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10292C"/>
                </a:solidFill>
                <a:latin typeface="Poppins SemiBold"/>
                <a:ea typeface="Poppins SemiBold"/>
                <a:cs typeface="Poppins SemiBold"/>
                <a:sym typeface="Poppins SemiBold"/>
              </a:rPr>
              <a:t>36%</a:t>
            </a:r>
            <a:endParaRPr b="1" i="0" sz="3000" u="none" cap="none" strike="noStrike">
              <a:solidFill>
                <a:srgbClr val="10292C"/>
              </a:solidFill>
              <a:latin typeface="Poppins SemiBold"/>
              <a:ea typeface="Poppins SemiBold"/>
              <a:cs typeface="Poppins SemiBold"/>
              <a:sym typeface="Poppins SemiBold"/>
            </a:endParaRPr>
          </a:p>
        </p:txBody>
      </p:sp>
      <p:sp>
        <p:nvSpPr>
          <p:cNvPr id="125" name="Google Shape;125;p19"/>
          <p:cNvSpPr/>
          <p:nvPr/>
        </p:nvSpPr>
        <p:spPr>
          <a:xfrm>
            <a:off x="9096351" y="4411876"/>
            <a:ext cx="2369682" cy="1828800"/>
          </a:xfrm>
          <a:prstGeom prst="rect">
            <a:avLst/>
          </a:prstGeom>
          <a:noFill/>
          <a:ln cap="flat" cmpd="sng" w="9525">
            <a:solidFill>
              <a:srgbClr val="10292C"/>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26" name="Google Shape;126;p19"/>
          <p:cNvSpPr/>
          <p:nvPr/>
        </p:nvSpPr>
        <p:spPr>
          <a:xfrm>
            <a:off x="6253453" y="4411876"/>
            <a:ext cx="2369682" cy="1828800"/>
          </a:xfrm>
          <a:prstGeom prst="rect">
            <a:avLst/>
          </a:prstGeom>
          <a:noFill/>
          <a:ln cap="flat" cmpd="sng" w="9525">
            <a:solidFill>
              <a:srgbClr val="10292C"/>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27" name="Google Shape;127;p19"/>
          <p:cNvSpPr/>
          <p:nvPr/>
        </p:nvSpPr>
        <p:spPr>
          <a:xfrm>
            <a:off x="3493455" y="4430751"/>
            <a:ext cx="2369700" cy="1828800"/>
          </a:xfrm>
          <a:prstGeom prst="rect">
            <a:avLst/>
          </a:prstGeom>
          <a:noFill/>
          <a:ln cap="flat" cmpd="sng" w="9525">
            <a:solidFill>
              <a:srgbClr val="10292C"/>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28" name="Google Shape;128;p19"/>
          <p:cNvSpPr/>
          <p:nvPr/>
        </p:nvSpPr>
        <p:spPr>
          <a:xfrm>
            <a:off x="728808" y="4427889"/>
            <a:ext cx="2369700" cy="1828800"/>
          </a:xfrm>
          <a:prstGeom prst="rect">
            <a:avLst/>
          </a:prstGeom>
          <a:noFill/>
          <a:ln cap="flat" cmpd="sng" w="9525">
            <a:solidFill>
              <a:srgbClr val="10292C"/>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29" name="Google Shape;129;p19"/>
          <p:cNvSpPr txBox="1"/>
          <p:nvPr/>
        </p:nvSpPr>
        <p:spPr>
          <a:xfrm>
            <a:off x="2255520" y="1433364"/>
            <a:ext cx="7680960" cy="26795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a:buNone/>
            </a:pPr>
            <a:r>
              <a:rPr b="0" i="0" lang="en-US" sz="1200" u="none" cap="none" strike="noStrike">
                <a:solidFill>
                  <a:schemeClr val="lt1"/>
                </a:solidFill>
                <a:latin typeface="Poppins SemiBold"/>
                <a:ea typeface="Poppins SemiBold"/>
                <a:cs typeface="Poppins SemiBold"/>
                <a:sym typeface="Poppins SemiBold"/>
              </a:rPr>
              <a:t>Expense management from the perspective of finance professionals</a:t>
            </a:r>
            <a:endParaRPr/>
          </a:p>
        </p:txBody>
      </p:sp>
      <p:sp>
        <p:nvSpPr>
          <p:cNvPr id="130" name="Google Shape;130;p19"/>
          <p:cNvSpPr txBox="1"/>
          <p:nvPr/>
        </p:nvSpPr>
        <p:spPr>
          <a:xfrm>
            <a:off x="733085" y="2552122"/>
            <a:ext cx="2361155" cy="1029277"/>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finance professionals report expense processing as the most frustrating part of their job as they spend 55 hours per week on expense management​</a:t>
            </a:r>
            <a:endParaRPr/>
          </a:p>
        </p:txBody>
      </p:sp>
      <p:sp>
        <p:nvSpPr>
          <p:cNvPr id="131" name="Google Shape;131;p19"/>
          <p:cNvSpPr txBox="1"/>
          <p:nvPr/>
        </p:nvSpPr>
        <p:spPr>
          <a:xfrm>
            <a:off x="3503610" y="2552123"/>
            <a:ext cx="2361156"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companies are allowing employees to expense new items due to the pandemic​</a:t>
            </a:r>
            <a:endParaRPr/>
          </a:p>
        </p:txBody>
      </p:sp>
      <p:sp>
        <p:nvSpPr>
          <p:cNvPr id="132" name="Google Shape;132;p19"/>
          <p:cNvSpPr txBox="1"/>
          <p:nvPr/>
        </p:nvSpPr>
        <p:spPr>
          <a:xfrm>
            <a:off x="6258110" y="2550684"/>
            <a:ext cx="2361156"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finance professionals report that more employees are submitting expense reports than they were pre-pandemic​</a:t>
            </a:r>
            <a:endParaRPr/>
          </a:p>
        </p:txBody>
      </p:sp>
      <p:sp>
        <p:nvSpPr>
          <p:cNvPr id="133" name="Google Shape;133;p19"/>
          <p:cNvSpPr txBox="1"/>
          <p:nvPr/>
        </p:nvSpPr>
        <p:spPr>
          <a:xfrm>
            <a:off x="345386" y="1934447"/>
            <a:ext cx="31365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5BEA83"/>
                </a:solidFill>
                <a:latin typeface="Poppins SemiBold"/>
                <a:ea typeface="Poppins SemiBold"/>
                <a:cs typeface="Poppins SemiBold"/>
                <a:sym typeface="Poppins SemiBold"/>
              </a:rPr>
              <a:t>72%</a:t>
            </a:r>
            <a:endParaRPr b="1" i="0" sz="3000" u="none" cap="none" strike="noStrike">
              <a:solidFill>
                <a:srgbClr val="5BEA83"/>
              </a:solidFill>
              <a:latin typeface="Poppins SemiBold"/>
              <a:ea typeface="Poppins SemiBold"/>
              <a:cs typeface="Poppins SemiBold"/>
              <a:sym typeface="Poppins SemiBold"/>
            </a:endParaRPr>
          </a:p>
        </p:txBody>
      </p:sp>
      <p:sp>
        <p:nvSpPr>
          <p:cNvPr id="134" name="Google Shape;134;p19"/>
          <p:cNvSpPr txBox="1"/>
          <p:nvPr/>
        </p:nvSpPr>
        <p:spPr>
          <a:xfrm>
            <a:off x="3115435" y="1934447"/>
            <a:ext cx="31365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5BEA83"/>
                </a:solidFill>
                <a:latin typeface="Poppins SemiBold"/>
                <a:ea typeface="Poppins SemiBold"/>
                <a:cs typeface="Poppins SemiBold"/>
                <a:sym typeface="Poppins SemiBold"/>
              </a:rPr>
              <a:t>90%</a:t>
            </a:r>
            <a:endParaRPr b="1" i="0" sz="3000" u="none" cap="none" strike="noStrike">
              <a:solidFill>
                <a:srgbClr val="5BEA83"/>
              </a:solidFill>
              <a:latin typeface="Poppins SemiBold"/>
              <a:ea typeface="Poppins SemiBold"/>
              <a:cs typeface="Poppins SemiBold"/>
              <a:sym typeface="Poppins SemiBold"/>
            </a:endParaRPr>
          </a:p>
        </p:txBody>
      </p:sp>
      <p:sp>
        <p:nvSpPr>
          <p:cNvPr id="135" name="Google Shape;135;p19"/>
          <p:cNvSpPr txBox="1"/>
          <p:nvPr/>
        </p:nvSpPr>
        <p:spPr>
          <a:xfrm>
            <a:off x="5870411" y="1934447"/>
            <a:ext cx="31365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5BEA83"/>
                </a:solidFill>
                <a:latin typeface="Poppins SemiBold"/>
                <a:ea typeface="Poppins SemiBold"/>
                <a:cs typeface="Poppins SemiBold"/>
                <a:sym typeface="Poppins SemiBold"/>
              </a:rPr>
              <a:t>31%</a:t>
            </a:r>
            <a:endParaRPr b="0" i="0" sz="3000" u="none" cap="none" strike="noStrike">
              <a:solidFill>
                <a:srgbClr val="5BEA83"/>
              </a:solidFill>
              <a:latin typeface="Poppins SemiBold"/>
              <a:ea typeface="Poppins SemiBold"/>
              <a:cs typeface="Poppins SemiBold"/>
              <a:sym typeface="Poppins SemiBold"/>
            </a:endParaRPr>
          </a:p>
        </p:txBody>
      </p:sp>
      <p:sp>
        <p:nvSpPr>
          <p:cNvPr id="136" name="Google Shape;136;p19"/>
          <p:cNvSpPr txBox="1"/>
          <p:nvPr/>
        </p:nvSpPr>
        <p:spPr>
          <a:xfrm>
            <a:off x="9097759" y="2550684"/>
            <a:ext cx="2361156"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1050" u="none" cap="none" strike="noStrike">
                <a:solidFill>
                  <a:srgbClr val="595959"/>
                </a:solidFill>
                <a:latin typeface="Poppins Light"/>
                <a:ea typeface="Poppins Light"/>
                <a:cs typeface="Poppins Light"/>
                <a:sym typeface="Poppins Light"/>
              </a:rPr>
              <a:t>of finance professionals want to automate spend management processes</a:t>
            </a:r>
            <a:endParaRPr b="0" i="0" sz="1050" u="none" cap="none" strike="noStrike">
              <a:solidFill>
                <a:srgbClr val="595959"/>
              </a:solidFill>
              <a:latin typeface="Poppins Light"/>
              <a:ea typeface="Poppins Light"/>
              <a:cs typeface="Poppins Light"/>
              <a:sym typeface="Poppins Light"/>
            </a:endParaRPr>
          </a:p>
        </p:txBody>
      </p:sp>
      <p:sp>
        <p:nvSpPr>
          <p:cNvPr id="137" name="Google Shape;137;p19"/>
          <p:cNvSpPr txBox="1"/>
          <p:nvPr/>
        </p:nvSpPr>
        <p:spPr>
          <a:xfrm>
            <a:off x="8710060" y="1934447"/>
            <a:ext cx="3136555" cy="73079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200"/>
              <a:buFont typeface="Poppins"/>
              <a:buNone/>
            </a:pPr>
            <a:r>
              <a:rPr b="0" i="0" lang="en-US" sz="3000" u="none" cap="none" strike="noStrike">
                <a:solidFill>
                  <a:srgbClr val="5BEA83"/>
                </a:solidFill>
                <a:latin typeface="Poppins SemiBold"/>
                <a:ea typeface="Poppins SemiBold"/>
                <a:cs typeface="Poppins SemiBold"/>
                <a:sym typeface="Poppins SemiBold"/>
              </a:rPr>
              <a:t>86%​</a:t>
            </a:r>
            <a:endParaRPr b="1" i="0" sz="3000" u="none" cap="none" strike="noStrike">
              <a:solidFill>
                <a:srgbClr val="5BEA83"/>
              </a:solidFill>
              <a:latin typeface="Poppins SemiBold"/>
              <a:ea typeface="Poppins SemiBold"/>
              <a:cs typeface="Poppins SemiBold"/>
              <a:sym typeface="Poppins SemiBold"/>
            </a:endParaRPr>
          </a:p>
        </p:txBody>
      </p:sp>
      <p:sp>
        <p:nvSpPr>
          <p:cNvPr id="138" name="Google Shape;138;p19"/>
          <p:cNvSpPr/>
          <p:nvPr/>
        </p:nvSpPr>
        <p:spPr>
          <a:xfrm>
            <a:off x="9096351" y="1882227"/>
            <a:ext cx="2369682" cy="1828537"/>
          </a:xfrm>
          <a:prstGeom prst="rect">
            <a:avLst/>
          </a:prstGeom>
          <a:noFill/>
          <a:ln cap="flat" cmpd="sng" w="9525">
            <a:solidFill>
              <a:srgbClr val="44546A"/>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39" name="Google Shape;139;p19"/>
          <p:cNvSpPr/>
          <p:nvPr/>
        </p:nvSpPr>
        <p:spPr>
          <a:xfrm>
            <a:off x="6253453" y="1882227"/>
            <a:ext cx="2369682" cy="1828537"/>
          </a:xfrm>
          <a:prstGeom prst="rect">
            <a:avLst/>
          </a:prstGeom>
          <a:noFill/>
          <a:ln cap="flat" cmpd="sng" w="9525">
            <a:solidFill>
              <a:srgbClr val="44546A"/>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40" name="Google Shape;140;p19"/>
          <p:cNvSpPr/>
          <p:nvPr/>
        </p:nvSpPr>
        <p:spPr>
          <a:xfrm>
            <a:off x="3500143" y="1882227"/>
            <a:ext cx="2369682" cy="1828537"/>
          </a:xfrm>
          <a:prstGeom prst="rect">
            <a:avLst/>
          </a:prstGeom>
          <a:noFill/>
          <a:ln cap="flat" cmpd="sng" w="9525">
            <a:solidFill>
              <a:srgbClr val="44546A"/>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sp>
        <p:nvSpPr>
          <p:cNvPr id="141" name="Google Shape;141;p19"/>
          <p:cNvSpPr/>
          <p:nvPr/>
        </p:nvSpPr>
        <p:spPr>
          <a:xfrm>
            <a:off x="728821" y="1882227"/>
            <a:ext cx="2369682" cy="1828537"/>
          </a:xfrm>
          <a:prstGeom prst="rect">
            <a:avLst/>
          </a:prstGeom>
          <a:noFill/>
          <a:ln cap="flat" cmpd="sng" w="9525">
            <a:solidFill>
              <a:srgbClr val="44546A"/>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44546A"/>
              </a:solidFill>
              <a:latin typeface="Arial"/>
              <a:ea typeface="Arial"/>
              <a:cs typeface="Arial"/>
              <a:sym typeface="Arial"/>
            </a:endParaRPr>
          </a:p>
        </p:txBody>
      </p:sp>
      <p:pic>
        <p:nvPicPr>
          <p:cNvPr descr="Icon&#10;&#10;Description automatically generated" id="142" name="Google Shape;142;p19"/>
          <p:cNvPicPr preferRelativeResize="0"/>
          <p:nvPr/>
        </p:nvPicPr>
        <p:blipFill rotWithShape="1">
          <a:blip r:embed="rId3">
            <a:alphaModFix/>
          </a:blip>
          <a:srcRect b="0" l="0" r="0" t="0"/>
          <a:stretch/>
        </p:blipFill>
        <p:spPr>
          <a:xfrm>
            <a:off x="11483446" y="6154801"/>
            <a:ext cx="606852" cy="6068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p:nvPr/>
        </p:nvSpPr>
        <p:spPr>
          <a:xfrm>
            <a:off x="7" y="-17407"/>
            <a:ext cx="12192000" cy="6892800"/>
          </a:xfrm>
          <a:prstGeom prst="rect">
            <a:avLst/>
          </a:prstGeom>
          <a:solidFill>
            <a:srgbClr val="00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8" name="Google Shape;148;p20"/>
          <p:cNvSpPr/>
          <p:nvPr/>
        </p:nvSpPr>
        <p:spPr>
          <a:xfrm>
            <a:off x="3762625" y="2417825"/>
            <a:ext cx="2414400" cy="72300"/>
          </a:xfrm>
          <a:prstGeom prst="round2DiagRect">
            <a:avLst>
              <a:gd fmla="val 50000" name="adj1"/>
              <a:gd fmla="val 0" name="adj2"/>
            </a:avLst>
          </a:prstGeom>
          <a:solidFill>
            <a:srgbClr val="5BEA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con&#10;&#10;Description automatically generated" id="149" name="Google Shape;149;p20"/>
          <p:cNvPicPr preferRelativeResize="0"/>
          <p:nvPr/>
        </p:nvPicPr>
        <p:blipFill rotWithShape="1">
          <a:blip r:embed="rId3">
            <a:alphaModFix/>
          </a:blip>
          <a:srcRect b="0" l="0" r="0" t="0"/>
          <a:stretch/>
        </p:blipFill>
        <p:spPr>
          <a:xfrm>
            <a:off x="11322579" y="6057434"/>
            <a:ext cx="606852" cy="606852"/>
          </a:xfrm>
          <a:prstGeom prst="rect">
            <a:avLst/>
          </a:prstGeom>
          <a:noFill/>
          <a:ln>
            <a:noFill/>
          </a:ln>
        </p:spPr>
      </p:pic>
      <p:pic>
        <p:nvPicPr>
          <p:cNvPr id="150" name="Google Shape;150;p20"/>
          <p:cNvPicPr preferRelativeResize="0"/>
          <p:nvPr/>
        </p:nvPicPr>
        <p:blipFill>
          <a:blip r:embed="rId4">
            <a:alphaModFix/>
          </a:blip>
          <a:stretch>
            <a:fillRect/>
          </a:stretch>
        </p:blipFill>
        <p:spPr>
          <a:xfrm>
            <a:off x="6590275" y="388650"/>
            <a:ext cx="4613141" cy="5747101"/>
          </a:xfrm>
          <a:prstGeom prst="rect">
            <a:avLst/>
          </a:prstGeom>
          <a:noFill/>
          <a:ln>
            <a:noFill/>
          </a:ln>
        </p:spPr>
      </p:pic>
      <p:sp>
        <p:nvSpPr>
          <p:cNvPr id="151" name="Google Shape;151;p20"/>
          <p:cNvSpPr/>
          <p:nvPr/>
        </p:nvSpPr>
        <p:spPr>
          <a:xfrm>
            <a:off x="846050" y="3078150"/>
            <a:ext cx="5385900" cy="72300"/>
          </a:xfrm>
          <a:prstGeom prst="round2DiagRect">
            <a:avLst>
              <a:gd fmla="val 50000" name="adj1"/>
              <a:gd fmla="val 0" name="adj2"/>
            </a:avLst>
          </a:prstGeom>
          <a:solidFill>
            <a:srgbClr val="5BEA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0"/>
          <p:cNvSpPr txBox="1"/>
          <p:nvPr/>
        </p:nvSpPr>
        <p:spPr>
          <a:xfrm>
            <a:off x="803918" y="1888257"/>
            <a:ext cx="5739900" cy="3306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400"/>
              <a:buFont typeface="Arial"/>
              <a:buNone/>
            </a:pPr>
            <a:r>
              <a:rPr b="1" lang="en-US" sz="3600">
                <a:solidFill>
                  <a:schemeClr val="lt1"/>
                </a:solidFill>
                <a:latin typeface="Poppins"/>
                <a:ea typeface="Poppins"/>
                <a:cs typeface="Poppins"/>
                <a:sym typeface="Poppins"/>
              </a:rPr>
              <a:t>ClearSpend</a:t>
            </a:r>
            <a:r>
              <a:rPr lang="en-US" sz="3600">
                <a:solidFill>
                  <a:schemeClr val="lt1"/>
                </a:solidFill>
                <a:latin typeface="Poppins"/>
                <a:ea typeface="Poppins"/>
                <a:cs typeface="Poppins"/>
                <a:sym typeface="Poppins"/>
              </a:rPr>
              <a:t> </a:t>
            </a:r>
            <a:r>
              <a:rPr b="0" i="0" lang="en-US" sz="3600" u="none" cap="none" strike="noStrike">
                <a:solidFill>
                  <a:schemeClr val="lt1"/>
                </a:solidFill>
                <a:latin typeface="Poppins"/>
                <a:ea typeface="Poppins"/>
                <a:cs typeface="Poppins"/>
                <a:sym typeface="Poppins"/>
              </a:rPr>
              <a:t>eliminates fraud &amp; financial waste through </a:t>
            </a:r>
            <a:r>
              <a:rPr b="1" i="0" lang="en-US" sz="3600" u="none" cap="none" strike="noStrike">
                <a:solidFill>
                  <a:schemeClr val="lt1"/>
                </a:solidFill>
                <a:latin typeface="Poppins"/>
                <a:ea typeface="Poppins"/>
                <a:cs typeface="Poppins"/>
                <a:sym typeface="Poppins"/>
              </a:rPr>
              <a:t>real-time</a:t>
            </a:r>
            <a:r>
              <a:rPr b="0" i="0" lang="en-US" sz="3600" u="none" cap="none" strike="noStrike">
                <a:solidFill>
                  <a:schemeClr val="lt1"/>
                </a:solidFill>
                <a:latin typeface="Poppins"/>
                <a:ea typeface="Poppins"/>
                <a:cs typeface="Poppins"/>
                <a:sym typeface="Poppins"/>
              </a:rPr>
              <a:t> card transaction control and expense management.</a:t>
            </a:r>
            <a:endParaRPr sz="2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p:nvPr/>
        </p:nvSpPr>
        <p:spPr>
          <a:xfrm>
            <a:off x="7" y="-17407"/>
            <a:ext cx="12192000" cy="6892800"/>
          </a:xfrm>
          <a:prstGeom prst="rect">
            <a:avLst/>
          </a:prstGeom>
          <a:solidFill>
            <a:srgbClr val="0033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158" name="Google Shape;158;p21"/>
          <p:cNvPicPr preferRelativeResize="0"/>
          <p:nvPr/>
        </p:nvPicPr>
        <p:blipFill rotWithShape="1">
          <a:blip r:embed="rId3">
            <a:alphaModFix/>
          </a:blip>
          <a:srcRect b="0" l="0" r="0" t="0"/>
          <a:stretch/>
        </p:blipFill>
        <p:spPr>
          <a:xfrm>
            <a:off x="11322579" y="6057434"/>
            <a:ext cx="606852" cy="606852"/>
          </a:xfrm>
          <a:prstGeom prst="rect">
            <a:avLst/>
          </a:prstGeom>
          <a:noFill/>
          <a:ln>
            <a:noFill/>
          </a:ln>
        </p:spPr>
      </p:pic>
      <p:sp>
        <p:nvSpPr>
          <p:cNvPr id="159" name="Google Shape;159;p21"/>
          <p:cNvSpPr txBox="1"/>
          <p:nvPr>
            <p:ph idx="4294967295" type="title"/>
          </p:nvPr>
        </p:nvSpPr>
        <p:spPr>
          <a:xfrm>
            <a:off x="250271" y="648260"/>
            <a:ext cx="11213400" cy="590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chemeClr val="lt1"/>
                </a:solidFill>
              </a:rPr>
              <a:t>Getting Started</a:t>
            </a:r>
            <a:endParaRPr b="0">
              <a:solidFill>
                <a:schemeClr val="lt1"/>
              </a:solidFill>
              <a:latin typeface="Poppins"/>
              <a:ea typeface="Poppins"/>
              <a:cs typeface="Poppins"/>
              <a:sym typeface="Poppins"/>
            </a:endParaRPr>
          </a:p>
        </p:txBody>
      </p:sp>
      <p:sp>
        <p:nvSpPr>
          <p:cNvPr id="160" name="Google Shape;160;p21"/>
          <p:cNvSpPr/>
          <p:nvPr/>
        </p:nvSpPr>
        <p:spPr>
          <a:xfrm>
            <a:off x="7005475" y="2251500"/>
            <a:ext cx="3429000" cy="854100"/>
          </a:xfrm>
          <a:prstGeom prst="roundRect">
            <a:avLst>
              <a:gd fmla="val 16667" name="adj"/>
            </a:avLst>
          </a:prstGeom>
          <a:no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p:nvPr/>
        </p:nvSpPr>
        <p:spPr>
          <a:xfrm>
            <a:off x="1757525" y="2251500"/>
            <a:ext cx="3429000" cy="854100"/>
          </a:xfrm>
          <a:prstGeom prst="roundRect">
            <a:avLst>
              <a:gd fmla="val 16667" name="adj"/>
            </a:avLst>
          </a:prstGeom>
          <a:no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1"/>
          <p:cNvPicPr preferRelativeResize="0"/>
          <p:nvPr/>
        </p:nvPicPr>
        <p:blipFill rotWithShape="1">
          <a:blip r:embed="rId4">
            <a:alphaModFix/>
          </a:blip>
          <a:srcRect b="38716" l="12405" r="14750" t="37803"/>
          <a:stretch/>
        </p:blipFill>
        <p:spPr>
          <a:xfrm>
            <a:off x="2169777" y="1490289"/>
            <a:ext cx="1832560" cy="590701"/>
          </a:xfrm>
          <a:prstGeom prst="rect">
            <a:avLst/>
          </a:prstGeom>
          <a:noFill/>
          <a:ln>
            <a:noFill/>
          </a:ln>
        </p:spPr>
      </p:pic>
      <p:sp>
        <p:nvSpPr>
          <p:cNvPr id="163" name="Google Shape;163;p21"/>
          <p:cNvSpPr/>
          <p:nvPr/>
        </p:nvSpPr>
        <p:spPr>
          <a:xfrm>
            <a:off x="4387250" y="2251500"/>
            <a:ext cx="3429000" cy="854100"/>
          </a:xfrm>
          <a:prstGeom prst="roundRect">
            <a:avLst>
              <a:gd fmla="val 16667" name="adj"/>
            </a:avLst>
          </a:prstGeom>
          <a:solidFill>
            <a:srgbClr val="5BEA83"/>
          </a:solid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1"/>
          <p:cNvSpPr/>
          <p:nvPr/>
        </p:nvSpPr>
        <p:spPr>
          <a:xfrm>
            <a:off x="7005475" y="3408950"/>
            <a:ext cx="3429000" cy="854100"/>
          </a:xfrm>
          <a:prstGeom prst="roundRect">
            <a:avLst>
              <a:gd fmla="val 16667" name="adj"/>
            </a:avLst>
          </a:prstGeom>
          <a:no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1"/>
          <p:cNvSpPr/>
          <p:nvPr/>
        </p:nvSpPr>
        <p:spPr>
          <a:xfrm>
            <a:off x="1757525" y="3408950"/>
            <a:ext cx="3429000" cy="854100"/>
          </a:xfrm>
          <a:prstGeom prst="roundRect">
            <a:avLst>
              <a:gd fmla="val 16667" name="adj"/>
            </a:avLst>
          </a:prstGeom>
          <a:no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txBox="1"/>
          <p:nvPr/>
        </p:nvSpPr>
        <p:spPr>
          <a:xfrm>
            <a:off x="4558250" y="2463000"/>
            <a:ext cx="3087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Poppins"/>
                <a:ea typeface="Poppins"/>
                <a:cs typeface="Poppins"/>
                <a:sym typeface="Poppins"/>
              </a:rPr>
              <a:t>Time to underwrite a deal</a:t>
            </a:r>
            <a:endParaRPr b="1" sz="1700">
              <a:solidFill>
                <a:schemeClr val="dk1"/>
              </a:solidFill>
              <a:latin typeface="Poppins"/>
              <a:ea typeface="Poppins"/>
              <a:cs typeface="Poppins"/>
              <a:sym typeface="Poppins"/>
            </a:endParaRPr>
          </a:p>
        </p:txBody>
      </p:sp>
      <p:sp>
        <p:nvSpPr>
          <p:cNvPr id="167" name="Google Shape;167;p21"/>
          <p:cNvSpPr/>
          <p:nvPr/>
        </p:nvSpPr>
        <p:spPr>
          <a:xfrm>
            <a:off x="4387250" y="3408950"/>
            <a:ext cx="3429000" cy="854100"/>
          </a:xfrm>
          <a:prstGeom prst="roundRect">
            <a:avLst>
              <a:gd fmla="val 16667" name="adj"/>
            </a:avLst>
          </a:prstGeom>
          <a:solidFill>
            <a:srgbClr val="5BEA83"/>
          </a:solid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p:nvPr/>
        </p:nvSpPr>
        <p:spPr>
          <a:xfrm>
            <a:off x="7005475" y="4566400"/>
            <a:ext cx="3429000" cy="854100"/>
          </a:xfrm>
          <a:prstGeom prst="roundRect">
            <a:avLst>
              <a:gd fmla="val 16667" name="adj"/>
            </a:avLst>
          </a:prstGeom>
          <a:no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p:cNvSpPr/>
          <p:nvPr/>
        </p:nvSpPr>
        <p:spPr>
          <a:xfrm>
            <a:off x="1757525" y="4566400"/>
            <a:ext cx="3429000" cy="854100"/>
          </a:xfrm>
          <a:prstGeom prst="roundRect">
            <a:avLst>
              <a:gd fmla="val 16667" name="adj"/>
            </a:avLst>
          </a:prstGeom>
          <a:no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txBox="1"/>
          <p:nvPr/>
        </p:nvSpPr>
        <p:spPr>
          <a:xfrm>
            <a:off x="4558250" y="3620450"/>
            <a:ext cx="3087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Poppins"/>
                <a:ea typeface="Poppins"/>
                <a:cs typeface="Poppins"/>
                <a:sym typeface="Poppins"/>
              </a:rPr>
              <a:t>Account accepts funds</a:t>
            </a:r>
            <a:endParaRPr b="1" sz="1700">
              <a:solidFill>
                <a:schemeClr val="dk1"/>
              </a:solidFill>
              <a:latin typeface="Poppins"/>
              <a:ea typeface="Poppins"/>
              <a:cs typeface="Poppins"/>
              <a:sym typeface="Poppins"/>
            </a:endParaRPr>
          </a:p>
        </p:txBody>
      </p:sp>
      <p:sp>
        <p:nvSpPr>
          <p:cNvPr id="171" name="Google Shape;171;p21"/>
          <p:cNvSpPr/>
          <p:nvPr/>
        </p:nvSpPr>
        <p:spPr>
          <a:xfrm>
            <a:off x="4387250" y="4566400"/>
            <a:ext cx="3429000" cy="854100"/>
          </a:xfrm>
          <a:prstGeom prst="roundRect">
            <a:avLst>
              <a:gd fmla="val 16667" name="adj"/>
            </a:avLst>
          </a:prstGeom>
          <a:solidFill>
            <a:srgbClr val="5BEA83"/>
          </a:solidFill>
          <a:ln cap="flat" cmpd="sng" w="28575">
            <a:solidFill>
              <a:srgbClr val="F3F2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txBox="1"/>
          <p:nvPr/>
        </p:nvSpPr>
        <p:spPr>
          <a:xfrm>
            <a:off x="4558250" y="4777900"/>
            <a:ext cx="3087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chemeClr val="dk1"/>
                </a:solidFill>
                <a:latin typeface="Poppins"/>
                <a:ea typeface="Poppins"/>
                <a:cs typeface="Poppins"/>
                <a:sym typeface="Poppins"/>
              </a:rPr>
              <a:t>Customer receives card</a:t>
            </a:r>
            <a:endParaRPr b="1" sz="1700">
              <a:solidFill>
                <a:schemeClr val="dk1"/>
              </a:solidFill>
              <a:latin typeface="Poppins"/>
              <a:ea typeface="Poppins"/>
              <a:cs typeface="Poppins"/>
              <a:sym typeface="Poppins"/>
            </a:endParaRPr>
          </a:p>
        </p:txBody>
      </p:sp>
      <p:pic>
        <p:nvPicPr>
          <p:cNvPr id="173" name="Google Shape;173;p21"/>
          <p:cNvPicPr preferRelativeResize="0"/>
          <p:nvPr/>
        </p:nvPicPr>
        <p:blipFill>
          <a:blip r:embed="rId5">
            <a:alphaModFix/>
          </a:blip>
          <a:stretch>
            <a:fillRect/>
          </a:stretch>
        </p:blipFill>
        <p:spPr>
          <a:xfrm>
            <a:off x="7933450" y="1366524"/>
            <a:ext cx="2368010" cy="640575"/>
          </a:xfrm>
          <a:prstGeom prst="rect">
            <a:avLst/>
          </a:prstGeom>
          <a:noFill/>
          <a:ln>
            <a:noFill/>
          </a:ln>
        </p:spPr>
      </p:pic>
      <p:sp>
        <p:nvSpPr>
          <p:cNvPr id="174" name="Google Shape;174;p21"/>
          <p:cNvSpPr txBox="1"/>
          <p:nvPr/>
        </p:nvSpPr>
        <p:spPr>
          <a:xfrm>
            <a:off x="2019238" y="2463000"/>
            <a:ext cx="213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lt1"/>
                </a:solidFill>
                <a:latin typeface="Poppins Light"/>
                <a:ea typeface="Poppins Light"/>
                <a:cs typeface="Poppins Light"/>
                <a:sym typeface="Poppins Light"/>
              </a:rPr>
              <a:t>21+ days</a:t>
            </a:r>
            <a:endParaRPr sz="1700">
              <a:solidFill>
                <a:schemeClr val="lt1"/>
              </a:solidFill>
              <a:latin typeface="Poppins Light"/>
              <a:ea typeface="Poppins Light"/>
              <a:cs typeface="Poppins Light"/>
              <a:sym typeface="Poppins Light"/>
            </a:endParaRPr>
          </a:p>
        </p:txBody>
      </p:sp>
      <p:sp>
        <p:nvSpPr>
          <p:cNvPr id="175" name="Google Shape;175;p21"/>
          <p:cNvSpPr txBox="1"/>
          <p:nvPr/>
        </p:nvSpPr>
        <p:spPr>
          <a:xfrm>
            <a:off x="2019238" y="3612800"/>
            <a:ext cx="213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lt1"/>
                </a:solidFill>
                <a:latin typeface="Poppins Light"/>
                <a:ea typeface="Poppins Light"/>
                <a:cs typeface="Poppins Light"/>
                <a:sym typeface="Poppins Light"/>
              </a:rPr>
              <a:t>4-5 days</a:t>
            </a:r>
            <a:endParaRPr sz="1700">
              <a:solidFill>
                <a:schemeClr val="lt1"/>
              </a:solidFill>
              <a:latin typeface="Poppins Light"/>
              <a:ea typeface="Poppins Light"/>
              <a:cs typeface="Poppins Light"/>
              <a:sym typeface="Poppins Light"/>
            </a:endParaRPr>
          </a:p>
        </p:txBody>
      </p:sp>
      <p:sp>
        <p:nvSpPr>
          <p:cNvPr id="176" name="Google Shape;176;p21"/>
          <p:cNvSpPr txBox="1"/>
          <p:nvPr/>
        </p:nvSpPr>
        <p:spPr>
          <a:xfrm>
            <a:off x="2019238" y="4777900"/>
            <a:ext cx="213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lt1"/>
                </a:solidFill>
                <a:latin typeface="Poppins Light"/>
                <a:ea typeface="Poppins Light"/>
                <a:cs typeface="Poppins Light"/>
                <a:sym typeface="Poppins Light"/>
              </a:rPr>
              <a:t>7+ days</a:t>
            </a:r>
            <a:endParaRPr sz="1700">
              <a:solidFill>
                <a:schemeClr val="lt1"/>
              </a:solidFill>
              <a:latin typeface="Poppins Light"/>
              <a:ea typeface="Poppins Light"/>
              <a:cs typeface="Poppins Light"/>
              <a:sym typeface="Poppins Light"/>
            </a:endParaRPr>
          </a:p>
        </p:txBody>
      </p:sp>
      <p:sp>
        <p:nvSpPr>
          <p:cNvPr id="177" name="Google Shape;177;p21"/>
          <p:cNvSpPr txBox="1"/>
          <p:nvPr/>
        </p:nvSpPr>
        <p:spPr>
          <a:xfrm>
            <a:off x="8050638" y="2455350"/>
            <a:ext cx="213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lt1"/>
                </a:solidFill>
                <a:latin typeface="Poppins SemiBold"/>
                <a:ea typeface="Poppins SemiBold"/>
                <a:cs typeface="Poppins SemiBold"/>
                <a:sym typeface="Poppins SemiBold"/>
              </a:rPr>
              <a:t>20 minutes</a:t>
            </a:r>
            <a:endParaRPr sz="1700">
              <a:solidFill>
                <a:schemeClr val="lt1"/>
              </a:solidFill>
              <a:latin typeface="Poppins SemiBold"/>
              <a:ea typeface="Poppins SemiBold"/>
              <a:cs typeface="Poppins SemiBold"/>
              <a:sym typeface="Poppins SemiBold"/>
            </a:endParaRPr>
          </a:p>
        </p:txBody>
      </p:sp>
      <p:sp>
        <p:nvSpPr>
          <p:cNvPr id="178" name="Google Shape;178;p21"/>
          <p:cNvSpPr txBox="1"/>
          <p:nvPr/>
        </p:nvSpPr>
        <p:spPr>
          <a:xfrm>
            <a:off x="8050638" y="3620450"/>
            <a:ext cx="213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lt1"/>
                </a:solidFill>
                <a:latin typeface="Poppins SemiBold"/>
                <a:ea typeface="Poppins SemiBold"/>
                <a:cs typeface="Poppins SemiBold"/>
                <a:sym typeface="Poppins SemiBold"/>
              </a:rPr>
              <a:t>Real time</a:t>
            </a:r>
            <a:endParaRPr sz="1700">
              <a:solidFill>
                <a:schemeClr val="lt1"/>
              </a:solidFill>
              <a:latin typeface="Poppins SemiBold"/>
              <a:ea typeface="Poppins SemiBold"/>
              <a:cs typeface="Poppins SemiBold"/>
              <a:sym typeface="Poppins SemiBold"/>
            </a:endParaRPr>
          </a:p>
        </p:txBody>
      </p:sp>
      <p:sp>
        <p:nvSpPr>
          <p:cNvPr id="179" name="Google Shape;179;p21"/>
          <p:cNvSpPr txBox="1"/>
          <p:nvPr/>
        </p:nvSpPr>
        <p:spPr>
          <a:xfrm>
            <a:off x="8050638" y="4770250"/>
            <a:ext cx="213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lt1"/>
                </a:solidFill>
                <a:latin typeface="Poppins SemiBold"/>
                <a:ea typeface="Poppins SemiBold"/>
                <a:cs typeface="Poppins SemiBold"/>
                <a:sym typeface="Poppins SemiBold"/>
              </a:rPr>
              <a:t>72 hours</a:t>
            </a:r>
            <a:endParaRPr sz="1700">
              <a:solidFill>
                <a:schemeClr val="lt1"/>
              </a:solidFill>
              <a:latin typeface="Poppins SemiBold"/>
              <a:ea typeface="Poppins SemiBold"/>
              <a:cs typeface="Poppins SemiBold"/>
              <a:sym typeface="Poppins SemiBold"/>
            </a:endParaRPr>
          </a:p>
        </p:txBody>
      </p:sp>
      <p:sp>
        <p:nvSpPr>
          <p:cNvPr id="180" name="Google Shape;180;p21"/>
          <p:cNvSpPr txBox="1"/>
          <p:nvPr/>
        </p:nvSpPr>
        <p:spPr>
          <a:xfrm>
            <a:off x="272225" y="388903"/>
            <a:ext cx="4518000" cy="329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lang="en-US" sz="1000">
                <a:solidFill>
                  <a:schemeClr val="lt1"/>
                </a:solidFill>
                <a:latin typeface="Poppins"/>
                <a:ea typeface="Poppins"/>
                <a:cs typeface="Poppins"/>
                <a:sym typeface="Poppins"/>
              </a:rPr>
              <a:t>HOW WE COMPARE</a:t>
            </a:r>
            <a:endParaRPr b="0" i="0" sz="1000" u="none" cap="none" strike="noStrike">
              <a:solidFill>
                <a:schemeClr val="lt1"/>
              </a:solidFill>
              <a:latin typeface="Arial"/>
              <a:ea typeface="Arial"/>
              <a:cs typeface="Arial"/>
              <a:sym typeface="Arial"/>
            </a:endParaRPr>
          </a:p>
        </p:txBody>
      </p:sp>
      <p:sp>
        <p:nvSpPr>
          <p:cNvPr id="181" name="Google Shape;181;p21"/>
          <p:cNvSpPr txBox="1"/>
          <p:nvPr/>
        </p:nvSpPr>
        <p:spPr>
          <a:xfrm>
            <a:off x="2019238" y="5653225"/>
            <a:ext cx="2133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5BEA83"/>
                </a:solidFill>
                <a:latin typeface="Poppins"/>
                <a:ea typeface="Poppins"/>
                <a:cs typeface="Poppins"/>
                <a:sym typeface="Poppins"/>
              </a:rPr>
              <a:t>Slow &amp; Built for the enterprise </a:t>
            </a:r>
            <a:endParaRPr sz="1700">
              <a:solidFill>
                <a:srgbClr val="5BEA83"/>
              </a:solidFill>
              <a:latin typeface="Poppins"/>
              <a:ea typeface="Poppins"/>
              <a:cs typeface="Poppins"/>
              <a:sym typeface="Poppins"/>
            </a:endParaRPr>
          </a:p>
        </p:txBody>
      </p:sp>
      <p:sp>
        <p:nvSpPr>
          <p:cNvPr id="182" name="Google Shape;182;p21"/>
          <p:cNvSpPr txBox="1"/>
          <p:nvPr/>
        </p:nvSpPr>
        <p:spPr>
          <a:xfrm>
            <a:off x="8050638" y="5664900"/>
            <a:ext cx="2133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rgbClr val="5BEA83"/>
                </a:solidFill>
                <a:latin typeface="Poppins SemiBold"/>
                <a:ea typeface="Poppins SemiBold"/>
                <a:cs typeface="Poppins SemiBold"/>
                <a:sym typeface="Poppins SemiBold"/>
              </a:rPr>
              <a:t>Fast &amp; Built for SMBs</a:t>
            </a:r>
            <a:endParaRPr sz="1700">
              <a:solidFill>
                <a:srgbClr val="5BEA83"/>
              </a:solidFill>
              <a:latin typeface="Poppins SemiBold"/>
              <a:ea typeface="Poppins SemiBold"/>
              <a:cs typeface="Poppins SemiBold"/>
              <a:sym typeface="Poppi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187" name="Shape 187"/>
        <p:cNvGrpSpPr/>
        <p:nvPr/>
      </p:nvGrpSpPr>
      <p:grpSpPr>
        <a:xfrm>
          <a:off x="0" y="0"/>
          <a:ext cx="0" cy="0"/>
          <a:chOff x="0" y="0"/>
          <a:chExt cx="0" cy="0"/>
        </a:xfrm>
      </p:grpSpPr>
      <p:sp>
        <p:nvSpPr>
          <p:cNvPr id="188" name="Google Shape;188;p22"/>
          <p:cNvSpPr txBox="1"/>
          <p:nvPr>
            <p:ph type="title"/>
          </p:nvPr>
        </p:nvSpPr>
        <p:spPr>
          <a:xfrm>
            <a:off x="250271" y="648260"/>
            <a:ext cx="11213400" cy="590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Signing Up Process for ClearSpend</a:t>
            </a:r>
            <a:endParaRPr/>
          </a:p>
        </p:txBody>
      </p:sp>
      <p:pic>
        <p:nvPicPr>
          <p:cNvPr descr="Icon&#10;&#10;Description automatically generated" id="189" name="Google Shape;189;p22"/>
          <p:cNvPicPr preferRelativeResize="0"/>
          <p:nvPr/>
        </p:nvPicPr>
        <p:blipFill rotWithShape="1">
          <a:blip r:embed="rId3">
            <a:alphaModFix/>
          </a:blip>
          <a:srcRect b="0" l="0" r="0" t="0"/>
          <a:stretch/>
        </p:blipFill>
        <p:spPr>
          <a:xfrm>
            <a:off x="11398779" y="6133634"/>
            <a:ext cx="606852" cy="606852"/>
          </a:xfrm>
          <a:prstGeom prst="rect">
            <a:avLst/>
          </a:prstGeom>
          <a:noFill/>
          <a:ln>
            <a:noFill/>
          </a:ln>
        </p:spPr>
      </p:pic>
      <p:sp>
        <p:nvSpPr>
          <p:cNvPr id="190" name="Google Shape;190;p22"/>
          <p:cNvSpPr txBox="1"/>
          <p:nvPr>
            <p:ph idx="12" type="sldNum"/>
          </p:nvPr>
        </p:nvSpPr>
        <p:spPr>
          <a:xfrm>
            <a:off x="104608" y="6490906"/>
            <a:ext cx="1570800" cy="351600"/>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pic>
        <p:nvPicPr>
          <p:cNvPr id="191" name="Google Shape;191;p22"/>
          <p:cNvPicPr preferRelativeResize="0"/>
          <p:nvPr/>
        </p:nvPicPr>
        <p:blipFill>
          <a:blip r:embed="rId4">
            <a:alphaModFix/>
          </a:blip>
          <a:stretch>
            <a:fillRect/>
          </a:stretch>
        </p:blipFill>
        <p:spPr>
          <a:xfrm>
            <a:off x="1271863" y="10420350"/>
            <a:ext cx="695325" cy="695325"/>
          </a:xfrm>
          <a:prstGeom prst="rect">
            <a:avLst/>
          </a:prstGeom>
          <a:noFill/>
          <a:ln>
            <a:noFill/>
          </a:ln>
        </p:spPr>
      </p:pic>
      <p:pic>
        <p:nvPicPr>
          <p:cNvPr id="192" name="Google Shape;192;p22"/>
          <p:cNvPicPr preferRelativeResize="0"/>
          <p:nvPr/>
        </p:nvPicPr>
        <p:blipFill>
          <a:blip r:embed="rId4">
            <a:alphaModFix/>
          </a:blip>
          <a:stretch>
            <a:fillRect/>
          </a:stretch>
        </p:blipFill>
        <p:spPr>
          <a:xfrm>
            <a:off x="5591475" y="10420350"/>
            <a:ext cx="695325" cy="695325"/>
          </a:xfrm>
          <a:prstGeom prst="rect">
            <a:avLst/>
          </a:prstGeom>
          <a:noFill/>
          <a:ln>
            <a:noFill/>
          </a:ln>
        </p:spPr>
      </p:pic>
      <p:pic>
        <p:nvPicPr>
          <p:cNvPr id="193" name="Google Shape;193;p22"/>
          <p:cNvPicPr preferRelativeResize="0"/>
          <p:nvPr/>
        </p:nvPicPr>
        <p:blipFill>
          <a:blip r:embed="rId4">
            <a:alphaModFix/>
          </a:blip>
          <a:stretch>
            <a:fillRect/>
          </a:stretch>
        </p:blipFill>
        <p:spPr>
          <a:xfrm>
            <a:off x="9911113" y="10334625"/>
            <a:ext cx="695325" cy="695325"/>
          </a:xfrm>
          <a:prstGeom prst="rect">
            <a:avLst/>
          </a:prstGeom>
          <a:noFill/>
          <a:ln>
            <a:noFill/>
          </a:ln>
        </p:spPr>
      </p:pic>
      <p:sp>
        <p:nvSpPr>
          <p:cNvPr id="194" name="Google Shape;194;p22"/>
          <p:cNvSpPr txBox="1"/>
          <p:nvPr/>
        </p:nvSpPr>
        <p:spPr>
          <a:xfrm>
            <a:off x="305075" y="11115675"/>
            <a:ext cx="26289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Poppins"/>
                <a:ea typeface="Poppins"/>
                <a:cs typeface="Poppins"/>
                <a:sym typeface="Poppins"/>
              </a:rPr>
              <a:t>Business Owner</a:t>
            </a:r>
            <a:endParaRPr>
              <a:latin typeface="Poppins"/>
              <a:ea typeface="Poppins"/>
              <a:cs typeface="Poppins"/>
              <a:sym typeface="Poppins"/>
            </a:endParaRPr>
          </a:p>
        </p:txBody>
      </p:sp>
      <p:sp>
        <p:nvSpPr>
          <p:cNvPr id="195" name="Google Shape;195;p22"/>
          <p:cNvSpPr txBox="1"/>
          <p:nvPr/>
        </p:nvSpPr>
        <p:spPr>
          <a:xfrm>
            <a:off x="4624675" y="11115675"/>
            <a:ext cx="26289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Poppins"/>
                <a:ea typeface="Poppins"/>
                <a:cs typeface="Poppins"/>
                <a:sym typeface="Poppins"/>
              </a:rPr>
              <a:t>Employee</a:t>
            </a:r>
            <a:endParaRPr>
              <a:latin typeface="Poppins"/>
              <a:ea typeface="Poppins"/>
              <a:cs typeface="Poppins"/>
              <a:sym typeface="Poppins"/>
            </a:endParaRPr>
          </a:p>
        </p:txBody>
      </p:sp>
      <p:sp>
        <p:nvSpPr>
          <p:cNvPr id="196" name="Google Shape;196;p22"/>
          <p:cNvSpPr txBox="1"/>
          <p:nvPr/>
        </p:nvSpPr>
        <p:spPr>
          <a:xfrm>
            <a:off x="8944250" y="11115675"/>
            <a:ext cx="26289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Poppins"/>
                <a:ea typeface="Poppins"/>
                <a:cs typeface="Poppins"/>
                <a:sym typeface="Poppins"/>
              </a:rPr>
              <a:t>Bookkeeper</a:t>
            </a:r>
            <a:endParaRPr>
              <a:latin typeface="Poppins"/>
              <a:ea typeface="Poppins"/>
              <a:cs typeface="Poppins"/>
              <a:sym typeface="Poppins"/>
            </a:endParaRPr>
          </a:p>
        </p:txBody>
      </p:sp>
      <p:cxnSp>
        <p:nvCxnSpPr>
          <p:cNvPr id="197" name="Google Shape;197;p22"/>
          <p:cNvCxnSpPr/>
          <p:nvPr/>
        </p:nvCxnSpPr>
        <p:spPr>
          <a:xfrm>
            <a:off x="3348313" y="7143750"/>
            <a:ext cx="0" cy="3886200"/>
          </a:xfrm>
          <a:prstGeom prst="straightConnector1">
            <a:avLst/>
          </a:prstGeom>
          <a:noFill/>
          <a:ln cap="flat" cmpd="sng" w="9525">
            <a:solidFill>
              <a:schemeClr val="dk2"/>
            </a:solidFill>
            <a:prstDash val="solid"/>
            <a:round/>
            <a:headEnd len="med" w="med" type="none"/>
            <a:tailEnd len="med" w="med" type="none"/>
          </a:ln>
        </p:spPr>
      </p:cxnSp>
      <p:cxnSp>
        <p:nvCxnSpPr>
          <p:cNvPr id="198" name="Google Shape;198;p22"/>
          <p:cNvCxnSpPr/>
          <p:nvPr/>
        </p:nvCxnSpPr>
        <p:spPr>
          <a:xfrm>
            <a:off x="8944263" y="7229475"/>
            <a:ext cx="0" cy="3886200"/>
          </a:xfrm>
          <a:prstGeom prst="straightConnector1">
            <a:avLst/>
          </a:prstGeom>
          <a:noFill/>
          <a:ln cap="flat" cmpd="sng" w="9525">
            <a:solidFill>
              <a:schemeClr val="dk2"/>
            </a:solidFill>
            <a:prstDash val="solid"/>
            <a:round/>
            <a:headEnd len="med" w="med" type="none"/>
            <a:tailEnd len="med" w="med" type="none"/>
          </a:ln>
        </p:spPr>
      </p:cxnSp>
      <p:sp>
        <p:nvSpPr>
          <p:cNvPr id="199" name="Google Shape;199;p22"/>
          <p:cNvSpPr txBox="1"/>
          <p:nvPr/>
        </p:nvSpPr>
        <p:spPr>
          <a:xfrm>
            <a:off x="119538" y="8667750"/>
            <a:ext cx="3000000" cy="122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Helvetica Neue"/>
                <a:ea typeface="Helvetica Neue"/>
                <a:cs typeface="Helvetica Neue"/>
                <a:sym typeface="Helvetica Neue"/>
              </a:rPr>
              <a:t>Business Owner:</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fund account</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create allocations </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issues cards</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set spend controls</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monitor spend </a:t>
            </a:r>
            <a:endParaRPr sz="1000">
              <a:solidFill>
                <a:schemeClr val="dk1"/>
              </a:solidFill>
              <a:latin typeface="Helvetica Neue"/>
              <a:ea typeface="Helvetica Neue"/>
              <a:cs typeface="Helvetica Neue"/>
              <a:sym typeface="Helvetica Neue"/>
            </a:endParaRPr>
          </a:p>
        </p:txBody>
      </p:sp>
      <p:sp>
        <p:nvSpPr>
          <p:cNvPr id="200" name="Google Shape;200;p22"/>
          <p:cNvSpPr txBox="1"/>
          <p:nvPr/>
        </p:nvSpPr>
        <p:spPr>
          <a:xfrm>
            <a:off x="4710388" y="8610600"/>
            <a:ext cx="3000000" cy="104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Helvetica Neue"/>
                <a:ea typeface="Helvetica Neue"/>
                <a:cs typeface="Helvetica Neue"/>
                <a:sym typeface="Helvetica Neue"/>
              </a:rPr>
              <a:t>Employee:</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Receive card</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Use card</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Upload receipts </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AutoNum type="arabicPeriod"/>
            </a:pPr>
            <a:r>
              <a:rPr lang="en-US" sz="1000">
                <a:solidFill>
                  <a:schemeClr val="dk1"/>
                </a:solidFill>
                <a:latin typeface="Helvetica Neue"/>
                <a:ea typeface="Helvetica Neue"/>
                <a:cs typeface="Helvetica Neue"/>
                <a:sym typeface="Helvetica Neue"/>
              </a:rPr>
              <a:t>Enter transaction details </a:t>
            </a:r>
            <a:endParaRPr sz="1000">
              <a:solidFill>
                <a:schemeClr val="dk1"/>
              </a:solidFill>
              <a:latin typeface="Helvetica Neue"/>
              <a:ea typeface="Helvetica Neue"/>
              <a:cs typeface="Helvetica Neue"/>
              <a:sym typeface="Helvetica Neue"/>
            </a:endParaRPr>
          </a:p>
        </p:txBody>
      </p:sp>
      <p:sp>
        <p:nvSpPr>
          <p:cNvPr id="201" name="Google Shape;201;p22"/>
          <p:cNvSpPr txBox="1"/>
          <p:nvPr/>
        </p:nvSpPr>
        <p:spPr>
          <a:xfrm>
            <a:off x="9072463" y="8575050"/>
            <a:ext cx="3000000" cy="102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Helvetica Neue"/>
                <a:ea typeface="Helvetica Neue"/>
                <a:cs typeface="Helvetica Neue"/>
                <a:sym typeface="Helvetica Neue"/>
              </a:rPr>
              <a:t>Bookkeeper: </a:t>
            </a:r>
            <a:endParaRPr sz="10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1000">
                <a:solidFill>
                  <a:schemeClr val="dk1"/>
                </a:solidFill>
                <a:latin typeface="Helvetica Neue"/>
                <a:ea typeface="Helvetica Neue"/>
                <a:cs typeface="Helvetica Neue"/>
                <a:sym typeface="Helvetica Neue"/>
              </a:rPr>
              <a:t>Pull fields from QB into the mobile app </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1200"/>
              </a:spcBef>
              <a:spcAft>
                <a:spcPts val="0"/>
              </a:spcAft>
              <a:buClr>
                <a:schemeClr val="dk1"/>
              </a:buClr>
              <a:buSzPts val="1000"/>
              <a:buFont typeface="Helvetica Neue"/>
              <a:buChar char="●"/>
            </a:pPr>
            <a:r>
              <a:rPr lang="en-US" sz="1000">
                <a:solidFill>
                  <a:schemeClr val="dk1"/>
                </a:solidFill>
                <a:latin typeface="Helvetica Neue"/>
                <a:ea typeface="Helvetica Neue"/>
                <a:cs typeface="Helvetica Neue"/>
                <a:sym typeface="Helvetica Neue"/>
              </a:rPr>
              <a:t>show QB to the mobile app </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Char char="●"/>
            </a:pPr>
            <a:r>
              <a:rPr lang="en-US" sz="1000">
                <a:solidFill>
                  <a:schemeClr val="dk1"/>
                </a:solidFill>
                <a:latin typeface="Helvetica Neue"/>
                <a:ea typeface="Helvetica Neue"/>
                <a:cs typeface="Helvetica Neue"/>
                <a:sym typeface="Helvetica Neue"/>
              </a:rPr>
              <a:t>mobile app back to QB</a:t>
            </a:r>
            <a:endParaRPr sz="1000">
              <a:solidFill>
                <a:schemeClr val="dk1"/>
              </a:solidFill>
              <a:latin typeface="Helvetica Neue"/>
              <a:ea typeface="Helvetica Neue"/>
              <a:cs typeface="Helvetica Neue"/>
              <a:sym typeface="Helvetica Neue"/>
            </a:endParaRPr>
          </a:p>
        </p:txBody>
      </p:sp>
      <p:sp>
        <p:nvSpPr>
          <p:cNvPr id="202" name="Google Shape;202;p22"/>
          <p:cNvSpPr/>
          <p:nvPr/>
        </p:nvSpPr>
        <p:spPr>
          <a:xfrm>
            <a:off x="1017777" y="2494887"/>
            <a:ext cx="2320940" cy="1166078"/>
          </a:xfrm>
          <a:custGeom>
            <a:rect b="b" l="l" r="r" t="t"/>
            <a:pathLst>
              <a:path extrusionOk="0" h="131" w="263">
                <a:moveTo>
                  <a:pt x="41" y="131"/>
                </a:moveTo>
                <a:cubicBezTo>
                  <a:pt x="0" y="131"/>
                  <a:pt x="0" y="131"/>
                  <a:pt x="0" y="131"/>
                </a:cubicBezTo>
                <a:cubicBezTo>
                  <a:pt x="0" y="59"/>
                  <a:pt x="59" y="0"/>
                  <a:pt x="132" y="0"/>
                </a:cubicBezTo>
                <a:cubicBezTo>
                  <a:pt x="204" y="0"/>
                  <a:pt x="263" y="59"/>
                  <a:pt x="263" y="131"/>
                </a:cubicBezTo>
                <a:cubicBezTo>
                  <a:pt x="222" y="131"/>
                  <a:pt x="222" y="131"/>
                  <a:pt x="222" y="131"/>
                </a:cubicBezTo>
                <a:cubicBezTo>
                  <a:pt x="222" y="81"/>
                  <a:pt x="182" y="41"/>
                  <a:pt x="132" y="41"/>
                </a:cubicBezTo>
                <a:cubicBezTo>
                  <a:pt x="81" y="41"/>
                  <a:pt x="41" y="81"/>
                  <a:pt x="41" y="131"/>
                </a:cubicBezTo>
                <a:close/>
              </a:path>
            </a:pathLst>
          </a:custGeom>
          <a:solidFill>
            <a:srgbClr val="00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Light"/>
              <a:ea typeface="Open Sans Light"/>
              <a:cs typeface="Open Sans Light"/>
              <a:sym typeface="Open Sans Light"/>
            </a:endParaRPr>
          </a:p>
        </p:txBody>
      </p:sp>
      <p:sp>
        <p:nvSpPr>
          <p:cNvPr id="203" name="Google Shape;203;p22"/>
          <p:cNvSpPr/>
          <p:nvPr/>
        </p:nvSpPr>
        <p:spPr>
          <a:xfrm>
            <a:off x="4932691" y="2520450"/>
            <a:ext cx="2322810" cy="1166078"/>
          </a:xfrm>
          <a:custGeom>
            <a:rect b="b" l="l" r="r" t="t"/>
            <a:pathLst>
              <a:path extrusionOk="0" h="131" w="263">
                <a:moveTo>
                  <a:pt x="41" y="131"/>
                </a:moveTo>
                <a:cubicBezTo>
                  <a:pt x="0" y="131"/>
                  <a:pt x="0" y="131"/>
                  <a:pt x="0" y="131"/>
                </a:cubicBezTo>
                <a:cubicBezTo>
                  <a:pt x="0" y="59"/>
                  <a:pt x="59" y="0"/>
                  <a:pt x="132" y="0"/>
                </a:cubicBezTo>
                <a:cubicBezTo>
                  <a:pt x="204" y="0"/>
                  <a:pt x="263" y="59"/>
                  <a:pt x="263" y="131"/>
                </a:cubicBezTo>
                <a:cubicBezTo>
                  <a:pt x="223" y="131"/>
                  <a:pt x="223" y="131"/>
                  <a:pt x="223" y="131"/>
                </a:cubicBezTo>
                <a:cubicBezTo>
                  <a:pt x="223" y="81"/>
                  <a:pt x="182" y="41"/>
                  <a:pt x="132" y="41"/>
                </a:cubicBezTo>
                <a:cubicBezTo>
                  <a:pt x="82" y="41"/>
                  <a:pt x="41" y="81"/>
                  <a:pt x="41" y="131"/>
                </a:cubicBezTo>
                <a:close/>
              </a:path>
            </a:pathLst>
          </a:custGeom>
          <a:solidFill>
            <a:srgbClr val="00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Light"/>
              <a:ea typeface="Open Sans Light"/>
              <a:cs typeface="Open Sans Light"/>
              <a:sym typeface="Open Sans Light"/>
            </a:endParaRPr>
          </a:p>
        </p:txBody>
      </p:sp>
      <p:sp>
        <p:nvSpPr>
          <p:cNvPr id="204" name="Google Shape;204;p22"/>
          <p:cNvSpPr/>
          <p:nvPr/>
        </p:nvSpPr>
        <p:spPr>
          <a:xfrm>
            <a:off x="2978056" y="3660965"/>
            <a:ext cx="2320940" cy="1175422"/>
          </a:xfrm>
          <a:custGeom>
            <a:rect b="b" l="l" r="r" t="t"/>
            <a:pathLst>
              <a:path extrusionOk="0" h="132" w="263">
                <a:moveTo>
                  <a:pt x="41" y="0"/>
                </a:moveTo>
                <a:cubicBezTo>
                  <a:pt x="0" y="0"/>
                  <a:pt x="0" y="0"/>
                  <a:pt x="0" y="0"/>
                </a:cubicBezTo>
                <a:cubicBezTo>
                  <a:pt x="0" y="73"/>
                  <a:pt x="59" y="132"/>
                  <a:pt x="131" y="132"/>
                </a:cubicBezTo>
                <a:cubicBezTo>
                  <a:pt x="204" y="132"/>
                  <a:pt x="263" y="73"/>
                  <a:pt x="263" y="0"/>
                </a:cubicBezTo>
                <a:cubicBezTo>
                  <a:pt x="222" y="0"/>
                  <a:pt x="222" y="0"/>
                  <a:pt x="222" y="0"/>
                </a:cubicBezTo>
                <a:cubicBezTo>
                  <a:pt x="222" y="50"/>
                  <a:pt x="181" y="91"/>
                  <a:pt x="131" y="91"/>
                </a:cubicBezTo>
                <a:cubicBezTo>
                  <a:pt x="81" y="91"/>
                  <a:pt x="41" y="50"/>
                  <a:pt x="41" y="0"/>
                </a:cubicBezTo>
                <a:close/>
              </a:path>
            </a:pathLst>
          </a:custGeom>
          <a:solidFill>
            <a:srgbClr val="00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Light"/>
              <a:ea typeface="Open Sans Light"/>
              <a:cs typeface="Open Sans Light"/>
              <a:sym typeface="Open Sans Light"/>
            </a:endParaRPr>
          </a:p>
        </p:txBody>
      </p:sp>
      <p:sp>
        <p:nvSpPr>
          <p:cNvPr id="205" name="Google Shape;205;p22"/>
          <p:cNvSpPr/>
          <p:nvPr/>
        </p:nvSpPr>
        <p:spPr>
          <a:xfrm>
            <a:off x="6892544" y="3646503"/>
            <a:ext cx="2322810" cy="1175422"/>
          </a:xfrm>
          <a:custGeom>
            <a:rect b="b" l="l" r="r" t="t"/>
            <a:pathLst>
              <a:path extrusionOk="0" h="132" w="263">
                <a:moveTo>
                  <a:pt x="41" y="0"/>
                </a:moveTo>
                <a:cubicBezTo>
                  <a:pt x="0" y="0"/>
                  <a:pt x="0" y="0"/>
                  <a:pt x="0" y="0"/>
                </a:cubicBezTo>
                <a:cubicBezTo>
                  <a:pt x="0" y="73"/>
                  <a:pt x="59" y="132"/>
                  <a:pt x="131" y="132"/>
                </a:cubicBezTo>
                <a:cubicBezTo>
                  <a:pt x="204" y="132"/>
                  <a:pt x="263" y="73"/>
                  <a:pt x="263" y="0"/>
                </a:cubicBezTo>
                <a:cubicBezTo>
                  <a:pt x="222" y="0"/>
                  <a:pt x="222" y="0"/>
                  <a:pt x="222" y="0"/>
                </a:cubicBezTo>
                <a:cubicBezTo>
                  <a:pt x="222" y="50"/>
                  <a:pt x="182" y="91"/>
                  <a:pt x="131" y="91"/>
                </a:cubicBezTo>
                <a:cubicBezTo>
                  <a:pt x="81" y="91"/>
                  <a:pt x="41" y="50"/>
                  <a:pt x="41" y="0"/>
                </a:cubicBezTo>
                <a:close/>
              </a:path>
            </a:pathLst>
          </a:custGeom>
          <a:solidFill>
            <a:srgbClr val="00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Light"/>
              <a:ea typeface="Open Sans Light"/>
              <a:cs typeface="Open Sans Light"/>
              <a:sym typeface="Open Sans Light"/>
            </a:endParaRPr>
          </a:p>
        </p:txBody>
      </p:sp>
      <p:sp>
        <p:nvSpPr>
          <p:cNvPr id="206" name="Google Shape;206;p22"/>
          <p:cNvSpPr/>
          <p:nvPr/>
        </p:nvSpPr>
        <p:spPr>
          <a:xfrm>
            <a:off x="8853286" y="2494887"/>
            <a:ext cx="2320940" cy="1166078"/>
          </a:xfrm>
          <a:custGeom>
            <a:rect b="b" l="l" r="r" t="t"/>
            <a:pathLst>
              <a:path extrusionOk="0" h="131" w="263">
                <a:moveTo>
                  <a:pt x="41" y="131"/>
                </a:moveTo>
                <a:cubicBezTo>
                  <a:pt x="0" y="131"/>
                  <a:pt x="0" y="131"/>
                  <a:pt x="0" y="131"/>
                </a:cubicBezTo>
                <a:cubicBezTo>
                  <a:pt x="0" y="59"/>
                  <a:pt x="59" y="0"/>
                  <a:pt x="132" y="0"/>
                </a:cubicBezTo>
                <a:cubicBezTo>
                  <a:pt x="204" y="0"/>
                  <a:pt x="263" y="59"/>
                  <a:pt x="263" y="131"/>
                </a:cubicBezTo>
                <a:cubicBezTo>
                  <a:pt x="222" y="131"/>
                  <a:pt x="222" y="131"/>
                  <a:pt x="222" y="131"/>
                </a:cubicBezTo>
                <a:cubicBezTo>
                  <a:pt x="222" y="81"/>
                  <a:pt x="182" y="41"/>
                  <a:pt x="132" y="41"/>
                </a:cubicBezTo>
                <a:cubicBezTo>
                  <a:pt x="81" y="41"/>
                  <a:pt x="41" y="81"/>
                  <a:pt x="41" y="131"/>
                </a:cubicBezTo>
                <a:close/>
              </a:path>
            </a:pathLst>
          </a:custGeom>
          <a:solidFill>
            <a:srgbClr val="00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Light"/>
              <a:ea typeface="Open Sans Light"/>
              <a:cs typeface="Open Sans Light"/>
              <a:sym typeface="Open Sans Light"/>
            </a:endParaRPr>
          </a:p>
        </p:txBody>
      </p:sp>
      <p:sp>
        <p:nvSpPr>
          <p:cNvPr id="207" name="Google Shape;207;p22"/>
          <p:cNvSpPr txBox="1"/>
          <p:nvPr/>
        </p:nvSpPr>
        <p:spPr>
          <a:xfrm>
            <a:off x="1153151" y="4968029"/>
            <a:ext cx="2050200" cy="969600"/>
          </a:xfrm>
          <a:prstGeom prst="rect">
            <a:avLst/>
          </a:prstGeom>
          <a:noFill/>
          <a:ln>
            <a:noFill/>
          </a:ln>
        </p:spPr>
        <p:txBody>
          <a:bodyPr anchorCtr="0" anchor="t" bIns="22850" lIns="45700" spcFirstLastPara="1" rIns="45700" wrap="square" tIns="22850">
            <a:spAutoFit/>
          </a:bodyPr>
          <a:lstStyle/>
          <a:p>
            <a:pPr indent="0" lvl="0" marL="0" marR="0" rtl="0" algn="ctr">
              <a:lnSpc>
                <a:spcPct val="200000"/>
              </a:lnSpc>
              <a:spcBef>
                <a:spcPts val="0"/>
              </a:spcBef>
              <a:spcAft>
                <a:spcPts val="0"/>
              </a:spcAft>
              <a:buNone/>
            </a:pPr>
            <a:r>
              <a:rPr b="1" lang="en-US" sz="1600">
                <a:solidFill>
                  <a:srgbClr val="333333"/>
                </a:solidFill>
                <a:latin typeface="Poppins"/>
                <a:ea typeface="Poppins"/>
                <a:cs typeface="Poppins"/>
                <a:sym typeface="Poppins"/>
              </a:rPr>
              <a:t>Business Owner</a:t>
            </a:r>
            <a:endParaRPr b="1" sz="1600">
              <a:solidFill>
                <a:srgbClr val="333333"/>
              </a:solidFill>
              <a:latin typeface="Poppins"/>
              <a:ea typeface="Poppins"/>
              <a:cs typeface="Poppins"/>
              <a:sym typeface="Poppins"/>
            </a:endParaRPr>
          </a:p>
          <a:p>
            <a:pPr indent="0" lvl="0" marL="0" marR="0" rtl="0" algn="ctr">
              <a:spcBef>
                <a:spcPts val="0"/>
              </a:spcBef>
              <a:spcAft>
                <a:spcPts val="0"/>
              </a:spcAft>
              <a:buNone/>
            </a:pPr>
            <a:r>
              <a:rPr lang="en-US">
                <a:solidFill>
                  <a:srgbClr val="333333"/>
                </a:solidFill>
                <a:latin typeface="Poppins Light"/>
                <a:ea typeface="Poppins Light"/>
                <a:cs typeface="Poppins Light"/>
                <a:sym typeface="Poppins Light"/>
              </a:rPr>
              <a:t>Signs up for a ClearSpend Account</a:t>
            </a:r>
            <a:endParaRPr>
              <a:solidFill>
                <a:srgbClr val="333333"/>
              </a:solidFill>
              <a:latin typeface="Poppins Light"/>
              <a:ea typeface="Poppins Light"/>
              <a:cs typeface="Poppins Light"/>
              <a:sym typeface="Poppins Light"/>
            </a:endParaRPr>
          </a:p>
        </p:txBody>
      </p:sp>
      <p:sp>
        <p:nvSpPr>
          <p:cNvPr id="208" name="Google Shape;208;p22"/>
          <p:cNvSpPr txBox="1"/>
          <p:nvPr/>
        </p:nvSpPr>
        <p:spPr>
          <a:xfrm>
            <a:off x="3069300" y="1725975"/>
            <a:ext cx="2129100" cy="692700"/>
          </a:xfrm>
          <a:prstGeom prst="rect">
            <a:avLst/>
          </a:prstGeom>
          <a:noFill/>
          <a:ln>
            <a:noFill/>
          </a:ln>
        </p:spPr>
        <p:txBody>
          <a:bodyPr anchorCtr="0" anchor="t" bIns="22850" lIns="45700" spcFirstLastPara="1" rIns="45700" wrap="square" tIns="22850">
            <a:spAutoFit/>
          </a:bodyPr>
          <a:lstStyle/>
          <a:p>
            <a:pPr indent="0" lvl="0" marL="0" marR="0" rtl="0" algn="ctr">
              <a:spcBef>
                <a:spcPts val="0"/>
              </a:spcBef>
              <a:spcAft>
                <a:spcPts val="0"/>
              </a:spcAft>
              <a:buNone/>
            </a:pPr>
            <a:r>
              <a:rPr lang="en-US">
                <a:solidFill>
                  <a:srgbClr val="333333"/>
                </a:solidFill>
                <a:latin typeface="Poppins Light"/>
                <a:ea typeface="Poppins Light"/>
                <a:cs typeface="Poppins Light"/>
                <a:sym typeface="Poppins Light"/>
              </a:rPr>
              <a:t>Owner issues cards, sets spend controls,</a:t>
            </a:r>
            <a:endParaRPr>
              <a:solidFill>
                <a:srgbClr val="333333"/>
              </a:solidFill>
              <a:latin typeface="Poppins Light"/>
              <a:ea typeface="Poppins Light"/>
              <a:cs typeface="Poppins Light"/>
              <a:sym typeface="Poppins Light"/>
            </a:endParaRPr>
          </a:p>
          <a:p>
            <a:pPr indent="0" lvl="0" marL="0" marR="0" rtl="0" algn="ctr">
              <a:spcBef>
                <a:spcPts val="0"/>
              </a:spcBef>
              <a:spcAft>
                <a:spcPts val="0"/>
              </a:spcAft>
              <a:buNone/>
            </a:pPr>
            <a:r>
              <a:rPr lang="en-US">
                <a:solidFill>
                  <a:srgbClr val="333333"/>
                </a:solidFill>
                <a:latin typeface="Poppins Light"/>
                <a:ea typeface="Poppins Light"/>
                <a:cs typeface="Poppins Light"/>
                <a:sym typeface="Poppins Light"/>
              </a:rPr>
              <a:t>&amp; monitors spending</a:t>
            </a:r>
            <a:endParaRPr>
              <a:solidFill>
                <a:srgbClr val="333333"/>
              </a:solidFill>
              <a:latin typeface="Poppins Light"/>
              <a:ea typeface="Poppins Light"/>
              <a:cs typeface="Poppins Light"/>
              <a:sym typeface="Poppins Light"/>
            </a:endParaRPr>
          </a:p>
        </p:txBody>
      </p:sp>
      <p:sp>
        <p:nvSpPr>
          <p:cNvPr id="209" name="Google Shape;209;p22"/>
          <p:cNvSpPr/>
          <p:nvPr/>
        </p:nvSpPr>
        <p:spPr>
          <a:xfrm>
            <a:off x="1669445" y="3212800"/>
            <a:ext cx="1017600" cy="1023600"/>
          </a:xfrm>
          <a:prstGeom prst="ellipse">
            <a:avLst/>
          </a:prstGeom>
          <a:solidFill>
            <a:srgbClr val="5BEA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800">
              <a:solidFill>
                <a:schemeClr val="lt1"/>
              </a:solidFill>
              <a:latin typeface="Open Sans Light"/>
              <a:ea typeface="Open Sans Light"/>
              <a:cs typeface="Open Sans Light"/>
              <a:sym typeface="Open Sans Light"/>
            </a:endParaRPr>
          </a:p>
        </p:txBody>
      </p:sp>
      <p:sp>
        <p:nvSpPr>
          <p:cNvPr id="210" name="Google Shape;210;p22"/>
          <p:cNvSpPr txBox="1"/>
          <p:nvPr/>
        </p:nvSpPr>
        <p:spPr>
          <a:xfrm>
            <a:off x="4991038" y="4968029"/>
            <a:ext cx="2050200" cy="1185300"/>
          </a:xfrm>
          <a:prstGeom prst="rect">
            <a:avLst/>
          </a:prstGeom>
          <a:noFill/>
          <a:ln>
            <a:noFill/>
          </a:ln>
        </p:spPr>
        <p:txBody>
          <a:bodyPr anchorCtr="0" anchor="t" bIns="22850" lIns="45700" spcFirstLastPara="1" rIns="45700" wrap="square" tIns="22850">
            <a:spAutoFit/>
          </a:bodyPr>
          <a:lstStyle/>
          <a:p>
            <a:pPr indent="0" lvl="0" marL="0" marR="0" rtl="0" algn="ctr">
              <a:lnSpc>
                <a:spcPct val="200000"/>
              </a:lnSpc>
              <a:spcBef>
                <a:spcPts val="0"/>
              </a:spcBef>
              <a:spcAft>
                <a:spcPts val="0"/>
              </a:spcAft>
              <a:buNone/>
            </a:pPr>
            <a:r>
              <a:rPr b="1" lang="en-US" sz="1600">
                <a:solidFill>
                  <a:srgbClr val="333333"/>
                </a:solidFill>
                <a:latin typeface="Poppins"/>
                <a:ea typeface="Poppins"/>
                <a:cs typeface="Poppins"/>
                <a:sym typeface="Poppins"/>
              </a:rPr>
              <a:t>Employee</a:t>
            </a:r>
            <a:endParaRPr b="1" sz="1600">
              <a:solidFill>
                <a:srgbClr val="333333"/>
              </a:solidFill>
              <a:latin typeface="Poppins"/>
              <a:ea typeface="Poppins"/>
              <a:cs typeface="Poppins"/>
              <a:sym typeface="Poppins"/>
            </a:endParaRPr>
          </a:p>
          <a:p>
            <a:pPr indent="0" lvl="0" marL="0" marR="0" rtl="0" algn="ctr">
              <a:spcBef>
                <a:spcPts val="0"/>
              </a:spcBef>
              <a:spcAft>
                <a:spcPts val="0"/>
              </a:spcAft>
              <a:buNone/>
            </a:pPr>
            <a:r>
              <a:rPr lang="en-US">
                <a:solidFill>
                  <a:srgbClr val="333333"/>
                </a:solidFill>
                <a:latin typeface="Poppins Light"/>
                <a:ea typeface="Poppins Light"/>
                <a:cs typeface="Poppins Light"/>
                <a:sym typeface="Poppins Light"/>
              </a:rPr>
              <a:t>Receives virtual and/or physical card for business spend</a:t>
            </a:r>
            <a:endParaRPr>
              <a:solidFill>
                <a:srgbClr val="333333"/>
              </a:solidFill>
              <a:latin typeface="Poppins Light"/>
              <a:ea typeface="Poppins Light"/>
              <a:cs typeface="Poppins Light"/>
              <a:sym typeface="Poppins Light"/>
            </a:endParaRPr>
          </a:p>
        </p:txBody>
      </p:sp>
      <p:sp>
        <p:nvSpPr>
          <p:cNvPr id="211" name="Google Shape;211;p22"/>
          <p:cNvSpPr txBox="1"/>
          <p:nvPr/>
        </p:nvSpPr>
        <p:spPr>
          <a:xfrm>
            <a:off x="7152775" y="1725975"/>
            <a:ext cx="1795800" cy="692700"/>
          </a:xfrm>
          <a:prstGeom prst="rect">
            <a:avLst/>
          </a:prstGeom>
          <a:noFill/>
          <a:ln>
            <a:noFill/>
          </a:ln>
        </p:spPr>
        <p:txBody>
          <a:bodyPr anchorCtr="0" anchor="t" bIns="22850" lIns="45700" spcFirstLastPara="1" rIns="45700" wrap="square" tIns="22850">
            <a:spAutoFit/>
          </a:bodyPr>
          <a:lstStyle/>
          <a:p>
            <a:pPr indent="0" lvl="0" marL="0" marR="0" rtl="0" algn="ctr">
              <a:spcBef>
                <a:spcPts val="0"/>
              </a:spcBef>
              <a:spcAft>
                <a:spcPts val="0"/>
              </a:spcAft>
              <a:buNone/>
            </a:pPr>
            <a:r>
              <a:rPr lang="en-US">
                <a:solidFill>
                  <a:srgbClr val="333333"/>
                </a:solidFill>
                <a:latin typeface="Poppins Light"/>
                <a:ea typeface="Poppins Light"/>
                <a:cs typeface="Poppins Light"/>
                <a:sym typeface="Poppins Light"/>
              </a:rPr>
              <a:t>Employee enters transaction details &amp; uploads receipts</a:t>
            </a:r>
            <a:endParaRPr>
              <a:solidFill>
                <a:srgbClr val="333333"/>
              </a:solidFill>
              <a:latin typeface="Poppins Light"/>
              <a:ea typeface="Poppins Light"/>
              <a:cs typeface="Poppins Light"/>
              <a:sym typeface="Poppins Light"/>
            </a:endParaRPr>
          </a:p>
        </p:txBody>
      </p:sp>
      <p:sp>
        <p:nvSpPr>
          <p:cNvPr id="212" name="Google Shape;212;p22"/>
          <p:cNvSpPr/>
          <p:nvPr/>
        </p:nvSpPr>
        <p:spPr>
          <a:xfrm>
            <a:off x="5585345" y="3212788"/>
            <a:ext cx="1017600" cy="1023600"/>
          </a:xfrm>
          <a:prstGeom prst="ellipse">
            <a:avLst/>
          </a:prstGeom>
          <a:solidFill>
            <a:srgbClr val="5BEA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800">
              <a:solidFill>
                <a:schemeClr val="lt1"/>
              </a:solidFill>
              <a:latin typeface="Open Sans Light"/>
              <a:ea typeface="Open Sans Light"/>
              <a:cs typeface="Open Sans Light"/>
              <a:sym typeface="Open Sans Light"/>
            </a:endParaRPr>
          </a:p>
        </p:txBody>
      </p:sp>
      <p:sp>
        <p:nvSpPr>
          <p:cNvPr id="213" name="Google Shape;213;p22"/>
          <p:cNvSpPr/>
          <p:nvPr/>
        </p:nvSpPr>
        <p:spPr>
          <a:xfrm>
            <a:off x="9504945" y="3212788"/>
            <a:ext cx="1017600" cy="1023600"/>
          </a:xfrm>
          <a:prstGeom prst="ellipse">
            <a:avLst/>
          </a:prstGeom>
          <a:solidFill>
            <a:srgbClr val="5BEA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800">
              <a:solidFill>
                <a:schemeClr val="lt1"/>
              </a:solidFill>
              <a:latin typeface="Open Sans Light"/>
              <a:ea typeface="Open Sans Light"/>
              <a:cs typeface="Open Sans Light"/>
              <a:sym typeface="Open Sans Light"/>
            </a:endParaRPr>
          </a:p>
        </p:txBody>
      </p:sp>
      <p:cxnSp>
        <p:nvCxnSpPr>
          <p:cNvPr id="214" name="Google Shape;214;p22"/>
          <p:cNvCxnSpPr>
            <a:endCxn id="215" idx="0"/>
          </p:cNvCxnSpPr>
          <p:nvPr/>
        </p:nvCxnSpPr>
        <p:spPr>
          <a:xfrm flipH="1">
            <a:off x="4135713" y="2494900"/>
            <a:ext cx="1500" cy="1053900"/>
          </a:xfrm>
          <a:prstGeom prst="straightConnector1">
            <a:avLst/>
          </a:prstGeom>
          <a:noFill/>
          <a:ln cap="flat" cmpd="sng" w="38100">
            <a:solidFill>
              <a:srgbClr val="003333"/>
            </a:solidFill>
            <a:prstDash val="dot"/>
            <a:round/>
            <a:headEnd len="med" w="med" type="none"/>
            <a:tailEnd len="med" w="med" type="none"/>
          </a:ln>
        </p:spPr>
      </p:cxnSp>
      <p:pic>
        <p:nvPicPr>
          <p:cNvPr id="216" name="Google Shape;216;p22"/>
          <p:cNvPicPr preferRelativeResize="0"/>
          <p:nvPr/>
        </p:nvPicPr>
        <p:blipFill>
          <a:blip r:embed="rId5">
            <a:alphaModFix/>
          </a:blip>
          <a:stretch>
            <a:fillRect/>
          </a:stretch>
        </p:blipFill>
        <p:spPr>
          <a:xfrm>
            <a:off x="5790713" y="3421175"/>
            <a:ext cx="606850" cy="606850"/>
          </a:xfrm>
          <a:prstGeom prst="rect">
            <a:avLst/>
          </a:prstGeom>
          <a:noFill/>
          <a:ln>
            <a:noFill/>
          </a:ln>
        </p:spPr>
      </p:pic>
      <p:sp>
        <p:nvSpPr>
          <p:cNvPr id="217" name="Google Shape;217;p22"/>
          <p:cNvSpPr txBox="1"/>
          <p:nvPr/>
        </p:nvSpPr>
        <p:spPr>
          <a:xfrm>
            <a:off x="8745650" y="4960425"/>
            <a:ext cx="2628900" cy="1185300"/>
          </a:xfrm>
          <a:prstGeom prst="rect">
            <a:avLst/>
          </a:prstGeom>
          <a:noFill/>
          <a:ln>
            <a:noFill/>
          </a:ln>
        </p:spPr>
        <p:txBody>
          <a:bodyPr anchorCtr="0" anchor="t" bIns="22850" lIns="45700" spcFirstLastPara="1" rIns="45700" wrap="square" tIns="22850">
            <a:spAutoFit/>
          </a:bodyPr>
          <a:lstStyle/>
          <a:p>
            <a:pPr indent="0" lvl="0" marL="0" marR="0" rtl="0" algn="ctr">
              <a:lnSpc>
                <a:spcPct val="200000"/>
              </a:lnSpc>
              <a:spcBef>
                <a:spcPts val="0"/>
              </a:spcBef>
              <a:spcAft>
                <a:spcPts val="0"/>
              </a:spcAft>
              <a:buNone/>
            </a:pPr>
            <a:r>
              <a:rPr b="1" lang="en-US" sz="1600">
                <a:solidFill>
                  <a:srgbClr val="333333"/>
                </a:solidFill>
                <a:latin typeface="Poppins"/>
                <a:ea typeface="Poppins"/>
                <a:cs typeface="Poppins"/>
                <a:sym typeface="Poppins"/>
              </a:rPr>
              <a:t>Bookkeeper</a:t>
            </a:r>
            <a:endParaRPr b="1" sz="1600">
              <a:solidFill>
                <a:srgbClr val="333333"/>
              </a:solidFill>
              <a:latin typeface="Poppins"/>
              <a:ea typeface="Poppins"/>
              <a:cs typeface="Poppins"/>
              <a:sym typeface="Poppins"/>
            </a:endParaRPr>
          </a:p>
          <a:p>
            <a:pPr indent="0" lvl="0" marL="0" marR="0" rtl="0" algn="ctr">
              <a:spcBef>
                <a:spcPts val="0"/>
              </a:spcBef>
              <a:spcAft>
                <a:spcPts val="0"/>
              </a:spcAft>
              <a:buNone/>
            </a:pPr>
            <a:r>
              <a:rPr lang="en-US">
                <a:solidFill>
                  <a:srgbClr val="333333"/>
                </a:solidFill>
                <a:latin typeface="Poppins Light"/>
                <a:ea typeface="Poppins Light"/>
                <a:cs typeface="Poppins Light"/>
                <a:sym typeface="Poppins Light"/>
              </a:rPr>
              <a:t>Transactions and receipts are pushed into QuickBooks, simplifying reconciliation</a:t>
            </a:r>
            <a:endParaRPr>
              <a:solidFill>
                <a:srgbClr val="333333"/>
              </a:solidFill>
              <a:latin typeface="Poppins Light"/>
              <a:ea typeface="Poppins Light"/>
              <a:cs typeface="Poppins Light"/>
              <a:sym typeface="Poppins Light"/>
            </a:endParaRPr>
          </a:p>
        </p:txBody>
      </p:sp>
      <p:pic>
        <p:nvPicPr>
          <p:cNvPr id="218" name="Google Shape;218;p22"/>
          <p:cNvPicPr preferRelativeResize="0"/>
          <p:nvPr/>
        </p:nvPicPr>
        <p:blipFill>
          <a:blip r:embed="rId6">
            <a:alphaModFix/>
          </a:blip>
          <a:stretch>
            <a:fillRect/>
          </a:stretch>
        </p:blipFill>
        <p:spPr>
          <a:xfrm>
            <a:off x="1879475" y="3421175"/>
            <a:ext cx="606850" cy="606850"/>
          </a:xfrm>
          <a:prstGeom prst="rect">
            <a:avLst/>
          </a:prstGeom>
          <a:noFill/>
          <a:ln>
            <a:noFill/>
          </a:ln>
        </p:spPr>
      </p:pic>
      <p:pic>
        <p:nvPicPr>
          <p:cNvPr id="219" name="Google Shape;219;p22"/>
          <p:cNvPicPr preferRelativeResize="0"/>
          <p:nvPr/>
        </p:nvPicPr>
        <p:blipFill>
          <a:blip r:embed="rId7">
            <a:alphaModFix/>
          </a:blip>
          <a:stretch>
            <a:fillRect/>
          </a:stretch>
        </p:blipFill>
        <p:spPr>
          <a:xfrm>
            <a:off x="9666088" y="3376925"/>
            <a:ext cx="695325" cy="695325"/>
          </a:xfrm>
          <a:prstGeom prst="rect">
            <a:avLst/>
          </a:prstGeom>
          <a:noFill/>
          <a:ln>
            <a:noFill/>
          </a:ln>
        </p:spPr>
      </p:pic>
      <p:pic>
        <p:nvPicPr>
          <p:cNvPr id="215" name="Google Shape;215;p22"/>
          <p:cNvPicPr preferRelativeResize="0"/>
          <p:nvPr/>
        </p:nvPicPr>
        <p:blipFill>
          <a:blip r:embed="rId8">
            <a:alphaModFix/>
          </a:blip>
          <a:stretch>
            <a:fillRect/>
          </a:stretch>
        </p:blipFill>
        <p:spPr>
          <a:xfrm>
            <a:off x="3959913" y="3548800"/>
            <a:ext cx="351600" cy="351600"/>
          </a:xfrm>
          <a:prstGeom prst="rect">
            <a:avLst/>
          </a:prstGeom>
          <a:noFill/>
          <a:ln>
            <a:noFill/>
          </a:ln>
        </p:spPr>
      </p:pic>
      <p:cxnSp>
        <p:nvCxnSpPr>
          <p:cNvPr id="220" name="Google Shape;220;p22"/>
          <p:cNvCxnSpPr>
            <a:endCxn id="221" idx="0"/>
          </p:cNvCxnSpPr>
          <p:nvPr/>
        </p:nvCxnSpPr>
        <p:spPr>
          <a:xfrm flipH="1">
            <a:off x="8053950" y="2494875"/>
            <a:ext cx="1500" cy="1053900"/>
          </a:xfrm>
          <a:prstGeom prst="straightConnector1">
            <a:avLst/>
          </a:prstGeom>
          <a:noFill/>
          <a:ln cap="flat" cmpd="sng" w="38100">
            <a:solidFill>
              <a:srgbClr val="003333"/>
            </a:solidFill>
            <a:prstDash val="dot"/>
            <a:round/>
            <a:headEnd len="med" w="med" type="none"/>
            <a:tailEnd len="med" w="med" type="none"/>
          </a:ln>
        </p:spPr>
      </p:cxnSp>
      <p:pic>
        <p:nvPicPr>
          <p:cNvPr id="221" name="Google Shape;221;p22"/>
          <p:cNvPicPr preferRelativeResize="0"/>
          <p:nvPr/>
        </p:nvPicPr>
        <p:blipFill>
          <a:blip r:embed="rId8">
            <a:alphaModFix/>
          </a:blip>
          <a:stretch>
            <a:fillRect/>
          </a:stretch>
        </p:blipFill>
        <p:spPr>
          <a:xfrm>
            <a:off x="7878150" y="3548775"/>
            <a:ext cx="351600" cy="35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226" name="Shape 226"/>
        <p:cNvGrpSpPr/>
        <p:nvPr/>
      </p:nvGrpSpPr>
      <p:grpSpPr>
        <a:xfrm>
          <a:off x="0" y="0"/>
          <a:ext cx="0" cy="0"/>
          <a:chOff x="0" y="0"/>
          <a:chExt cx="0" cy="0"/>
        </a:xfrm>
      </p:grpSpPr>
      <p:sp>
        <p:nvSpPr>
          <p:cNvPr id="227" name="Google Shape;227;p23"/>
          <p:cNvSpPr/>
          <p:nvPr/>
        </p:nvSpPr>
        <p:spPr>
          <a:xfrm>
            <a:off x="543498" y="2939667"/>
            <a:ext cx="3424500" cy="1381800"/>
          </a:xfrm>
          <a:prstGeom prst="rect">
            <a:avLst/>
          </a:prstGeom>
          <a:noFill/>
          <a:ln cap="flat" cmpd="sng" w="25400">
            <a:solidFill>
              <a:srgbClr val="5BEA83"/>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8" name="Google Shape;228;p23"/>
          <p:cNvSpPr txBox="1"/>
          <p:nvPr>
            <p:ph type="title"/>
          </p:nvPr>
        </p:nvSpPr>
        <p:spPr>
          <a:xfrm>
            <a:off x="250271" y="648260"/>
            <a:ext cx="11213400" cy="590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Real-Time Spend Management</a:t>
            </a:r>
            <a:endParaRPr/>
          </a:p>
        </p:txBody>
      </p:sp>
      <p:sp>
        <p:nvSpPr>
          <p:cNvPr id="229" name="Google Shape;229;p23"/>
          <p:cNvSpPr txBox="1"/>
          <p:nvPr/>
        </p:nvSpPr>
        <p:spPr>
          <a:xfrm>
            <a:off x="272225" y="388903"/>
            <a:ext cx="4518000" cy="329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lang="en-US" sz="1000">
                <a:solidFill>
                  <a:srgbClr val="10292C"/>
                </a:solidFill>
                <a:latin typeface="Poppins"/>
                <a:ea typeface="Poppins"/>
                <a:cs typeface="Poppins"/>
                <a:sym typeface="Poppins"/>
              </a:rPr>
              <a:t>MITIGATING FRAUD AND AUTOMATING EXPENSES</a:t>
            </a:r>
            <a:endParaRPr b="0" i="0" sz="1000" u="none" cap="none" strike="noStrike">
              <a:solidFill>
                <a:srgbClr val="10292C"/>
              </a:solidFill>
              <a:latin typeface="Arial"/>
              <a:ea typeface="Arial"/>
              <a:cs typeface="Arial"/>
              <a:sym typeface="Arial"/>
            </a:endParaRPr>
          </a:p>
        </p:txBody>
      </p:sp>
      <p:sp>
        <p:nvSpPr>
          <p:cNvPr id="230" name="Google Shape;230;p23"/>
          <p:cNvSpPr/>
          <p:nvPr/>
        </p:nvSpPr>
        <p:spPr>
          <a:xfrm>
            <a:off x="9035845" y="1213621"/>
            <a:ext cx="2758800" cy="6276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31" name="Google Shape;231;p23"/>
          <p:cNvSpPr/>
          <p:nvPr/>
        </p:nvSpPr>
        <p:spPr>
          <a:xfrm>
            <a:off x="9031651" y="2020145"/>
            <a:ext cx="2758800" cy="6276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32" name="Google Shape;232;p23"/>
          <p:cNvSpPr/>
          <p:nvPr/>
        </p:nvSpPr>
        <p:spPr>
          <a:xfrm>
            <a:off x="9031650" y="2830575"/>
            <a:ext cx="2750400" cy="7470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33" name="Google Shape;233;p23"/>
          <p:cNvSpPr/>
          <p:nvPr/>
        </p:nvSpPr>
        <p:spPr>
          <a:xfrm>
            <a:off x="9031651" y="3763088"/>
            <a:ext cx="2758800" cy="6276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34" name="Google Shape;234;p23"/>
          <p:cNvSpPr/>
          <p:nvPr/>
        </p:nvSpPr>
        <p:spPr>
          <a:xfrm>
            <a:off x="9025675" y="5336816"/>
            <a:ext cx="2758800" cy="7671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35" name="Google Shape;235;p23"/>
          <p:cNvSpPr/>
          <p:nvPr/>
        </p:nvSpPr>
        <p:spPr>
          <a:xfrm>
            <a:off x="9027457" y="4573743"/>
            <a:ext cx="2758800" cy="6276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36" name="Google Shape;236;p23"/>
          <p:cNvSpPr txBox="1"/>
          <p:nvPr/>
        </p:nvSpPr>
        <p:spPr>
          <a:xfrm>
            <a:off x="9035844" y="1351588"/>
            <a:ext cx="27504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800"/>
              <a:buFont typeface="Poppins SemiBold"/>
              <a:buNone/>
            </a:pPr>
            <a:r>
              <a:rPr lang="en-US" sz="1150">
                <a:solidFill>
                  <a:srgbClr val="F3F2EF"/>
                </a:solidFill>
                <a:latin typeface="Poppins"/>
                <a:ea typeface="Poppins"/>
                <a:cs typeface="Poppins"/>
                <a:sym typeface="Poppins"/>
              </a:rPr>
              <a:t>Business defines rules based on their own expense policies</a:t>
            </a:r>
            <a:endParaRPr/>
          </a:p>
        </p:txBody>
      </p:sp>
      <p:sp>
        <p:nvSpPr>
          <p:cNvPr id="237" name="Google Shape;237;p23"/>
          <p:cNvSpPr txBox="1"/>
          <p:nvPr/>
        </p:nvSpPr>
        <p:spPr>
          <a:xfrm>
            <a:off x="9027457" y="2150205"/>
            <a:ext cx="27588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800"/>
              <a:buFont typeface="Poppins SemiBold"/>
              <a:buNone/>
            </a:pPr>
            <a:r>
              <a:rPr lang="en-US" sz="1150">
                <a:solidFill>
                  <a:srgbClr val="F3F2EF"/>
                </a:solidFill>
                <a:latin typeface="Poppins"/>
                <a:ea typeface="Poppins"/>
                <a:cs typeface="Poppins"/>
                <a:sym typeface="Poppins"/>
              </a:rPr>
              <a:t>Business can issue physical and virtual Visa cards to employees</a:t>
            </a:r>
            <a:endParaRPr/>
          </a:p>
        </p:txBody>
      </p:sp>
      <p:sp>
        <p:nvSpPr>
          <p:cNvPr id="238" name="Google Shape;238;p23"/>
          <p:cNvSpPr txBox="1"/>
          <p:nvPr/>
        </p:nvSpPr>
        <p:spPr>
          <a:xfrm>
            <a:off x="9035850" y="2968526"/>
            <a:ext cx="2758800" cy="4269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800"/>
              <a:buFont typeface="Poppins SemiBold"/>
              <a:buNone/>
            </a:pPr>
            <a:r>
              <a:rPr lang="en-US" sz="1150">
                <a:solidFill>
                  <a:srgbClr val="F3F2EF"/>
                </a:solidFill>
                <a:latin typeface="Poppins"/>
                <a:ea typeface="Poppins"/>
                <a:cs typeface="Poppins"/>
                <a:sym typeface="Poppins"/>
              </a:rPr>
              <a:t>Transaction is either </a:t>
            </a:r>
            <a:r>
              <a:rPr b="0" i="0" lang="en-US" sz="1150" u="none" cap="none" strike="noStrike">
                <a:solidFill>
                  <a:srgbClr val="F3F2EF"/>
                </a:solidFill>
                <a:latin typeface="Poppins"/>
                <a:ea typeface="Poppins"/>
                <a:cs typeface="Poppins"/>
                <a:sym typeface="Poppins"/>
              </a:rPr>
              <a:t>approved </a:t>
            </a:r>
            <a:br>
              <a:rPr b="0" i="0" lang="en-US" sz="1150" u="none" cap="none" strike="noStrike">
                <a:solidFill>
                  <a:srgbClr val="F3F2EF"/>
                </a:solidFill>
                <a:latin typeface="Poppins"/>
                <a:ea typeface="Poppins"/>
                <a:cs typeface="Poppins"/>
                <a:sym typeface="Poppins"/>
              </a:rPr>
            </a:br>
            <a:r>
              <a:rPr b="0" i="0" lang="en-US" sz="1150" u="none" cap="none" strike="noStrike">
                <a:solidFill>
                  <a:srgbClr val="F3F2EF"/>
                </a:solidFill>
                <a:latin typeface="Poppins"/>
                <a:ea typeface="Poppins"/>
                <a:cs typeface="Poppins"/>
                <a:sym typeface="Poppins"/>
              </a:rPr>
              <a:t>or declined in &lt;</a:t>
            </a:r>
            <a:r>
              <a:rPr lang="en-US" sz="1150">
                <a:solidFill>
                  <a:srgbClr val="F3F2EF"/>
                </a:solidFill>
                <a:latin typeface="Poppins"/>
                <a:ea typeface="Poppins"/>
                <a:cs typeface="Poppins"/>
                <a:sym typeface="Poppins"/>
              </a:rPr>
              <a:t>2 </a:t>
            </a:r>
            <a:r>
              <a:rPr b="0" i="0" lang="en-US" sz="1150" u="none" cap="none" strike="noStrike">
                <a:solidFill>
                  <a:srgbClr val="F3F2EF"/>
                </a:solidFill>
                <a:latin typeface="Poppins"/>
                <a:ea typeface="Poppins"/>
                <a:cs typeface="Poppins"/>
                <a:sym typeface="Poppins"/>
              </a:rPr>
              <a:t>seconds </a:t>
            </a:r>
            <a:br>
              <a:rPr b="0" i="0" lang="en-US" sz="1150" u="none" cap="none" strike="noStrike">
                <a:solidFill>
                  <a:srgbClr val="F3F2EF"/>
                </a:solidFill>
                <a:latin typeface="Poppins"/>
                <a:ea typeface="Poppins"/>
                <a:cs typeface="Poppins"/>
                <a:sym typeface="Poppins"/>
              </a:rPr>
            </a:br>
            <a:r>
              <a:rPr b="0" i="0" lang="en-US" sz="1150" u="none" cap="none" strike="noStrike">
                <a:solidFill>
                  <a:srgbClr val="F3F2EF"/>
                </a:solidFill>
                <a:latin typeface="Poppins"/>
                <a:ea typeface="Poppins"/>
                <a:cs typeface="Poppins"/>
                <a:sym typeface="Poppins"/>
              </a:rPr>
              <a:t>b</a:t>
            </a:r>
            <a:r>
              <a:rPr lang="en-US" sz="1150">
                <a:solidFill>
                  <a:srgbClr val="F3F2EF"/>
                </a:solidFill>
                <a:latin typeface="Poppins"/>
                <a:ea typeface="Poppins"/>
                <a:cs typeface="Poppins"/>
                <a:sym typeface="Poppins"/>
              </a:rPr>
              <a:t>ased on expense rules</a:t>
            </a:r>
            <a:r>
              <a:rPr b="0" i="0" lang="en-US" sz="1150" u="none" cap="none" strike="noStrike">
                <a:solidFill>
                  <a:srgbClr val="F3F2EF"/>
                </a:solidFill>
                <a:latin typeface="Poppins"/>
                <a:ea typeface="Poppins"/>
                <a:cs typeface="Poppins"/>
                <a:sym typeface="Poppins"/>
              </a:rPr>
              <a:t>​</a:t>
            </a:r>
            <a:endParaRPr/>
          </a:p>
        </p:txBody>
      </p:sp>
      <p:sp>
        <p:nvSpPr>
          <p:cNvPr id="239" name="Google Shape;239;p23"/>
          <p:cNvSpPr txBox="1"/>
          <p:nvPr/>
        </p:nvSpPr>
        <p:spPr>
          <a:xfrm>
            <a:off x="9035844" y="3904460"/>
            <a:ext cx="27588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800"/>
              <a:buFont typeface="Poppins SemiBold"/>
              <a:buNone/>
            </a:pPr>
            <a:r>
              <a:rPr lang="en-US" sz="1150">
                <a:solidFill>
                  <a:srgbClr val="F3F2EF"/>
                </a:solidFill>
                <a:latin typeface="Poppins"/>
                <a:ea typeface="Poppins"/>
                <a:cs typeface="Poppins"/>
                <a:sym typeface="Poppins"/>
              </a:rPr>
              <a:t>Platform requests mobile receipt upload in real-time </a:t>
            </a:r>
            <a:endParaRPr/>
          </a:p>
        </p:txBody>
      </p:sp>
      <p:sp>
        <p:nvSpPr>
          <p:cNvPr id="240" name="Google Shape;240;p23"/>
          <p:cNvSpPr txBox="1"/>
          <p:nvPr/>
        </p:nvSpPr>
        <p:spPr>
          <a:xfrm>
            <a:off x="9046800" y="5472217"/>
            <a:ext cx="2750400" cy="473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800"/>
              <a:buFont typeface="Poppins SemiBold"/>
              <a:buNone/>
            </a:pPr>
            <a:r>
              <a:rPr lang="en-US" sz="1150">
                <a:solidFill>
                  <a:srgbClr val="F3F2EF"/>
                </a:solidFill>
                <a:latin typeface="Poppins"/>
                <a:ea typeface="Poppins"/>
                <a:cs typeface="Poppins"/>
                <a:sym typeface="Poppins"/>
              </a:rPr>
              <a:t>Integration to </a:t>
            </a:r>
            <a:br>
              <a:rPr lang="en-US" sz="1150">
                <a:solidFill>
                  <a:srgbClr val="F3F2EF"/>
                </a:solidFill>
                <a:latin typeface="Poppins"/>
                <a:ea typeface="Poppins"/>
                <a:cs typeface="Poppins"/>
                <a:sym typeface="Poppins"/>
              </a:rPr>
            </a:br>
            <a:r>
              <a:rPr lang="en-US" sz="1150">
                <a:solidFill>
                  <a:srgbClr val="F3F2EF"/>
                </a:solidFill>
                <a:latin typeface="Poppins"/>
                <a:ea typeface="Poppins"/>
                <a:cs typeface="Poppins"/>
                <a:sym typeface="Poppins"/>
              </a:rPr>
              <a:t>accounting platforms like </a:t>
            </a:r>
            <a:br>
              <a:rPr lang="en-US" sz="1150">
                <a:solidFill>
                  <a:srgbClr val="F3F2EF"/>
                </a:solidFill>
                <a:latin typeface="Poppins"/>
                <a:ea typeface="Poppins"/>
                <a:cs typeface="Poppins"/>
                <a:sym typeface="Poppins"/>
              </a:rPr>
            </a:br>
            <a:r>
              <a:rPr lang="en-US" sz="1150">
                <a:solidFill>
                  <a:srgbClr val="F3F2EF"/>
                </a:solidFill>
                <a:latin typeface="Poppins"/>
                <a:ea typeface="Poppins"/>
                <a:cs typeface="Poppins"/>
                <a:sym typeface="Poppins"/>
              </a:rPr>
              <a:t>QuickBooks Online and Desktop </a:t>
            </a:r>
            <a:endParaRPr/>
          </a:p>
        </p:txBody>
      </p:sp>
      <p:sp>
        <p:nvSpPr>
          <p:cNvPr id="241" name="Google Shape;241;p23"/>
          <p:cNvSpPr txBox="1"/>
          <p:nvPr/>
        </p:nvSpPr>
        <p:spPr>
          <a:xfrm>
            <a:off x="9035844" y="4699769"/>
            <a:ext cx="27588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555859"/>
              </a:buClr>
              <a:buSzPts val="1800"/>
              <a:buFont typeface="Poppins SemiBold"/>
              <a:buNone/>
            </a:pPr>
            <a:r>
              <a:rPr lang="en-US" sz="1150">
                <a:solidFill>
                  <a:srgbClr val="F3F2EF"/>
                </a:solidFill>
                <a:latin typeface="Poppins"/>
                <a:ea typeface="Poppins"/>
                <a:cs typeface="Poppins"/>
                <a:sym typeface="Poppins"/>
              </a:rPr>
              <a:t>Expense report </a:t>
            </a:r>
            <a:br>
              <a:rPr lang="en-US" sz="1150">
                <a:solidFill>
                  <a:srgbClr val="F3F2EF"/>
                </a:solidFill>
                <a:latin typeface="Poppins"/>
                <a:ea typeface="Poppins"/>
                <a:cs typeface="Poppins"/>
                <a:sym typeface="Poppins"/>
              </a:rPr>
            </a:br>
            <a:r>
              <a:rPr lang="en-US" sz="1150">
                <a:solidFill>
                  <a:srgbClr val="F3F2EF"/>
                </a:solidFill>
                <a:latin typeface="Poppins"/>
                <a:ea typeface="Poppins"/>
                <a:cs typeface="Poppins"/>
                <a:sym typeface="Poppins"/>
              </a:rPr>
              <a:t>submission &amp; approval</a:t>
            </a:r>
            <a:endParaRPr/>
          </a:p>
        </p:txBody>
      </p:sp>
      <p:pic>
        <p:nvPicPr>
          <p:cNvPr descr="Bank with solid fill" id="242" name="Google Shape;242;p23"/>
          <p:cNvPicPr preferRelativeResize="0"/>
          <p:nvPr/>
        </p:nvPicPr>
        <p:blipFill rotWithShape="1">
          <a:blip r:embed="rId3">
            <a:alphaModFix/>
          </a:blip>
          <a:srcRect b="0" l="0" r="0" t="0"/>
          <a:stretch/>
        </p:blipFill>
        <p:spPr>
          <a:xfrm>
            <a:off x="635306" y="3173776"/>
            <a:ext cx="914400" cy="914400"/>
          </a:xfrm>
          <a:prstGeom prst="rect">
            <a:avLst/>
          </a:prstGeom>
          <a:noFill/>
          <a:ln>
            <a:noFill/>
          </a:ln>
        </p:spPr>
      </p:pic>
      <p:pic>
        <p:nvPicPr>
          <p:cNvPr descr="Laptop with solid fill" id="243" name="Google Shape;243;p23"/>
          <p:cNvPicPr preferRelativeResize="0"/>
          <p:nvPr/>
        </p:nvPicPr>
        <p:blipFill rotWithShape="1">
          <a:blip r:embed="rId4">
            <a:alphaModFix/>
          </a:blip>
          <a:srcRect b="0" l="0" r="0" t="0"/>
          <a:stretch/>
        </p:blipFill>
        <p:spPr>
          <a:xfrm>
            <a:off x="2361282" y="3173776"/>
            <a:ext cx="914400" cy="914400"/>
          </a:xfrm>
          <a:prstGeom prst="rect">
            <a:avLst/>
          </a:prstGeom>
          <a:noFill/>
          <a:ln>
            <a:noFill/>
          </a:ln>
        </p:spPr>
      </p:pic>
      <p:pic>
        <p:nvPicPr>
          <p:cNvPr descr="Building with solid fill" id="244" name="Google Shape;244;p23"/>
          <p:cNvPicPr preferRelativeResize="0"/>
          <p:nvPr/>
        </p:nvPicPr>
        <p:blipFill rotWithShape="1">
          <a:blip r:embed="rId5">
            <a:alphaModFix/>
          </a:blip>
          <a:srcRect b="0" l="0" r="0" t="0"/>
          <a:stretch/>
        </p:blipFill>
        <p:spPr>
          <a:xfrm>
            <a:off x="5151305" y="2890093"/>
            <a:ext cx="1290809" cy="1286219"/>
          </a:xfrm>
          <a:prstGeom prst="rect">
            <a:avLst/>
          </a:prstGeom>
          <a:noFill/>
          <a:ln>
            <a:noFill/>
          </a:ln>
        </p:spPr>
      </p:pic>
      <p:pic>
        <p:nvPicPr>
          <p:cNvPr descr="Smart Phone with solid fill" id="245" name="Google Shape;245;p23"/>
          <p:cNvPicPr preferRelativeResize="0"/>
          <p:nvPr/>
        </p:nvPicPr>
        <p:blipFill rotWithShape="1">
          <a:blip r:embed="rId6">
            <a:alphaModFix/>
          </a:blip>
          <a:srcRect b="0" l="0" r="0" t="0"/>
          <a:stretch/>
        </p:blipFill>
        <p:spPr>
          <a:xfrm>
            <a:off x="6877279" y="2196947"/>
            <a:ext cx="914400" cy="914400"/>
          </a:xfrm>
          <a:prstGeom prst="rect">
            <a:avLst/>
          </a:prstGeom>
          <a:noFill/>
          <a:ln>
            <a:noFill/>
          </a:ln>
        </p:spPr>
      </p:pic>
      <p:sp>
        <p:nvSpPr>
          <p:cNvPr id="246" name="Google Shape;246;p23"/>
          <p:cNvSpPr/>
          <p:nvPr/>
        </p:nvSpPr>
        <p:spPr>
          <a:xfrm>
            <a:off x="3720027" y="3343618"/>
            <a:ext cx="500400" cy="426900"/>
          </a:xfrm>
          <a:prstGeom prst="rect">
            <a:avLst/>
          </a:prstGeom>
          <a:solidFill>
            <a:srgbClr val="F3F2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Lock with solid fill" id="247" name="Google Shape;247;p23"/>
          <p:cNvPicPr preferRelativeResize="0"/>
          <p:nvPr/>
        </p:nvPicPr>
        <p:blipFill rotWithShape="1">
          <a:blip r:embed="rId7">
            <a:alphaModFix/>
          </a:blip>
          <a:srcRect b="0" l="0" r="0" t="0"/>
          <a:stretch/>
        </p:blipFill>
        <p:spPr>
          <a:xfrm>
            <a:off x="3720029" y="3316077"/>
            <a:ext cx="492087" cy="473726"/>
          </a:xfrm>
          <a:prstGeom prst="rect">
            <a:avLst/>
          </a:prstGeom>
          <a:noFill/>
          <a:ln>
            <a:noFill/>
          </a:ln>
        </p:spPr>
      </p:pic>
      <p:sp>
        <p:nvSpPr>
          <p:cNvPr id="248" name="Google Shape;248;p23"/>
          <p:cNvSpPr/>
          <p:nvPr/>
        </p:nvSpPr>
        <p:spPr>
          <a:xfrm>
            <a:off x="874182" y="2517283"/>
            <a:ext cx="2758800" cy="627600"/>
          </a:xfrm>
          <a:prstGeom prst="rect">
            <a:avLst/>
          </a:prstGeom>
          <a:solidFill>
            <a:srgbClr val="10292C"/>
          </a:solidFill>
          <a:ln cap="flat" cmpd="sng" w="9525">
            <a:solidFill>
              <a:srgbClr val="44546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3F2EF"/>
              </a:solidFill>
              <a:latin typeface="Arial"/>
              <a:ea typeface="Arial"/>
              <a:cs typeface="Arial"/>
              <a:sym typeface="Arial"/>
            </a:endParaRPr>
          </a:p>
        </p:txBody>
      </p:sp>
      <p:sp>
        <p:nvSpPr>
          <p:cNvPr id="249" name="Google Shape;249;p23"/>
          <p:cNvSpPr txBox="1"/>
          <p:nvPr/>
        </p:nvSpPr>
        <p:spPr>
          <a:xfrm>
            <a:off x="878771" y="2659841"/>
            <a:ext cx="27504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150" u="none" cap="none" strike="noStrike">
                <a:solidFill>
                  <a:schemeClr val="lt1"/>
                </a:solidFill>
                <a:latin typeface="Poppins SemiBold"/>
                <a:ea typeface="Poppins SemiBold"/>
                <a:cs typeface="Poppins SemiBold"/>
                <a:sym typeface="Poppins SemiBold"/>
              </a:rPr>
              <a:t>Banks or Issuer Processor Network</a:t>
            </a:r>
            <a:endParaRPr b="0" i="0" sz="1150" u="none" cap="none" strike="noStrike">
              <a:solidFill>
                <a:srgbClr val="555859"/>
              </a:solidFill>
              <a:latin typeface="Poppins SemiBold"/>
              <a:ea typeface="Poppins SemiBold"/>
              <a:cs typeface="Poppins SemiBold"/>
              <a:sym typeface="Poppins SemiBold"/>
            </a:endParaRPr>
          </a:p>
        </p:txBody>
      </p:sp>
      <p:grpSp>
        <p:nvGrpSpPr>
          <p:cNvPr id="250" name="Google Shape;250;p23"/>
          <p:cNvGrpSpPr/>
          <p:nvPr/>
        </p:nvGrpSpPr>
        <p:grpSpPr>
          <a:xfrm>
            <a:off x="1554300" y="3577727"/>
            <a:ext cx="656327" cy="114759"/>
            <a:chOff x="1554300" y="3577727"/>
            <a:chExt cx="656327" cy="114759"/>
          </a:xfrm>
        </p:grpSpPr>
        <p:cxnSp>
          <p:nvCxnSpPr>
            <p:cNvPr id="251" name="Google Shape;251;p23"/>
            <p:cNvCxnSpPr/>
            <p:nvPr/>
          </p:nvCxnSpPr>
          <p:spPr>
            <a:xfrm>
              <a:off x="1672727" y="3577727"/>
              <a:ext cx="537900" cy="900"/>
            </a:xfrm>
            <a:prstGeom prst="straightConnector1">
              <a:avLst/>
            </a:prstGeom>
            <a:noFill/>
            <a:ln cap="flat" cmpd="sng" w="9525">
              <a:solidFill>
                <a:srgbClr val="10292C"/>
              </a:solidFill>
              <a:prstDash val="solid"/>
              <a:round/>
              <a:headEnd len="sm" w="sm" type="none"/>
              <a:tailEnd len="med" w="med" type="triangle"/>
            </a:ln>
          </p:spPr>
        </p:cxnSp>
        <p:cxnSp>
          <p:nvCxnSpPr>
            <p:cNvPr id="252" name="Google Shape;252;p23"/>
            <p:cNvCxnSpPr/>
            <p:nvPr/>
          </p:nvCxnSpPr>
          <p:spPr>
            <a:xfrm rot="10800000">
              <a:off x="1554300" y="3688886"/>
              <a:ext cx="655500" cy="3600"/>
            </a:xfrm>
            <a:prstGeom prst="straightConnector1">
              <a:avLst/>
            </a:prstGeom>
            <a:noFill/>
            <a:ln cap="flat" cmpd="sng" w="9525">
              <a:solidFill>
                <a:srgbClr val="A5A5A5"/>
              </a:solidFill>
              <a:prstDash val="solid"/>
              <a:round/>
              <a:headEnd len="sm" w="sm" type="none"/>
              <a:tailEnd len="med" w="med" type="triangle"/>
            </a:ln>
          </p:spPr>
        </p:cxnSp>
      </p:grpSp>
      <p:grpSp>
        <p:nvGrpSpPr>
          <p:cNvPr id="253" name="Google Shape;253;p23"/>
          <p:cNvGrpSpPr/>
          <p:nvPr/>
        </p:nvGrpSpPr>
        <p:grpSpPr>
          <a:xfrm>
            <a:off x="4313107" y="3499691"/>
            <a:ext cx="656327" cy="114759"/>
            <a:chOff x="1554300" y="3577727"/>
            <a:chExt cx="656327" cy="114759"/>
          </a:xfrm>
        </p:grpSpPr>
        <p:cxnSp>
          <p:nvCxnSpPr>
            <p:cNvPr id="254" name="Google Shape;254;p23"/>
            <p:cNvCxnSpPr/>
            <p:nvPr/>
          </p:nvCxnSpPr>
          <p:spPr>
            <a:xfrm>
              <a:off x="1672727" y="3577727"/>
              <a:ext cx="537900" cy="900"/>
            </a:xfrm>
            <a:prstGeom prst="straightConnector1">
              <a:avLst/>
            </a:prstGeom>
            <a:noFill/>
            <a:ln cap="flat" cmpd="sng" w="9525">
              <a:solidFill>
                <a:srgbClr val="10292C"/>
              </a:solidFill>
              <a:prstDash val="solid"/>
              <a:round/>
              <a:headEnd len="sm" w="sm" type="none"/>
              <a:tailEnd len="med" w="med" type="triangle"/>
            </a:ln>
          </p:spPr>
        </p:cxnSp>
        <p:cxnSp>
          <p:nvCxnSpPr>
            <p:cNvPr id="255" name="Google Shape;255;p23"/>
            <p:cNvCxnSpPr/>
            <p:nvPr/>
          </p:nvCxnSpPr>
          <p:spPr>
            <a:xfrm rot="10800000">
              <a:off x="1554300" y="3688886"/>
              <a:ext cx="655500" cy="3600"/>
            </a:xfrm>
            <a:prstGeom prst="straightConnector1">
              <a:avLst/>
            </a:prstGeom>
            <a:noFill/>
            <a:ln cap="flat" cmpd="sng" w="9525">
              <a:solidFill>
                <a:srgbClr val="A5A5A5"/>
              </a:solidFill>
              <a:prstDash val="solid"/>
              <a:round/>
              <a:headEnd len="sm" w="sm" type="none"/>
              <a:tailEnd len="med" w="med" type="triangle"/>
            </a:ln>
          </p:spPr>
        </p:cxnSp>
      </p:grpSp>
      <p:pic>
        <p:nvPicPr>
          <p:cNvPr descr="Icon&#10;&#10;Description automatically generated" id="256" name="Google Shape;256;p23"/>
          <p:cNvPicPr preferRelativeResize="0"/>
          <p:nvPr/>
        </p:nvPicPr>
        <p:blipFill rotWithShape="1">
          <a:blip r:embed="rId8">
            <a:alphaModFix/>
          </a:blip>
          <a:srcRect b="0" l="0" r="0" t="0"/>
          <a:stretch/>
        </p:blipFill>
        <p:spPr>
          <a:xfrm>
            <a:off x="2631195" y="3411557"/>
            <a:ext cx="337852" cy="337852"/>
          </a:xfrm>
          <a:prstGeom prst="rect">
            <a:avLst/>
          </a:prstGeom>
          <a:noFill/>
          <a:ln>
            <a:noFill/>
          </a:ln>
        </p:spPr>
      </p:pic>
      <p:sp>
        <p:nvSpPr>
          <p:cNvPr id="257" name="Google Shape;257;p23"/>
          <p:cNvSpPr/>
          <p:nvPr/>
        </p:nvSpPr>
        <p:spPr>
          <a:xfrm>
            <a:off x="5766411" y="3647500"/>
            <a:ext cx="628800" cy="628800"/>
          </a:xfrm>
          <a:prstGeom prst="ellipse">
            <a:avLst/>
          </a:prstGeom>
          <a:solidFill>
            <a:srgbClr val="5BEA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User with solid fill" id="258" name="Google Shape;258;p23"/>
          <p:cNvPicPr preferRelativeResize="0"/>
          <p:nvPr/>
        </p:nvPicPr>
        <p:blipFill rotWithShape="1">
          <a:blip r:embed="rId9">
            <a:alphaModFix/>
          </a:blip>
          <a:srcRect b="0" l="0" r="0" t="0"/>
          <a:stretch/>
        </p:blipFill>
        <p:spPr>
          <a:xfrm>
            <a:off x="5862809" y="3757669"/>
            <a:ext cx="409461" cy="409461"/>
          </a:xfrm>
          <a:prstGeom prst="rect">
            <a:avLst/>
          </a:prstGeom>
          <a:noFill/>
          <a:ln>
            <a:noFill/>
          </a:ln>
        </p:spPr>
      </p:pic>
      <p:pic>
        <p:nvPicPr>
          <p:cNvPr descr="Dollar with solid fill" id="259" name="Google Shape;259;p23"/>
          <p:cNvPicPr preferRelativeResize="0"/>
          <p:nvPr/>
        </p:nvPicPr>
        <p:blipFill rotWithShape="1">
          <a:blip r:embed="rId10">
            <a:alphaModFix/>
          </a:blip>
          <a:srcRect b="0" l="0" r="0" t="0"/>
          <a:stretch/>
        </p:blipFill>
        <p:spPr>
          <a:xfrm>
            <a:off x="993353" y="3995451"/>
            <a:ext cx="198304" cy="207485"/>
          </a:xfrm>
          <a:prstGeom prst="rect">
            <a:avLst/>
          </a:prstGeom>
          <a:noFill/>
          <a:ln>
            <a:noFill/>
          </a:ln>
        </p:spPr>
      </p:pic>
      <p:pic>
        <p:nvPicPr>
          <p:cNvPr descr="Chevron arrows with solid fill" id="260" name="Google Shape;260;p23"/>
          <p:cNvPicPr preferRelativeResize="0"/>
          <p:nvPr/>
        </p:nvPicPr>
        <p:blipFill rotWithShape="1">
          <a:blip r:embed="rId11">
            <a:alphaModFix/>
          </a:blip>
          <a:srcRect b="0" l="0" r="0" t="0"/>
          <a:stretch/>
        </p:blipFill>
        <p:spPr>
          <a:xfrm rot="5400000">
            <a:off x="942861" y="4215788"/>
            <a:ext cx="299292" cy="299292"/>
          </a:xfrm>
          <a:prstGeom prst="rect">
            <a:avLst/>
          </a:prstGeom>
          <a:noFill/>
          <a:ln>
            <a:noFill/>
          </a:ln>
        </p:spPr>
      </p:pic>
      <p:sp>
        <p:nvSpPr>
          <p:cNvPr id="261" name="Google Shape;261;p23"/>
          <p:cNvSpPr txBox="1"/>
          <p:nvPr/>
        </p:nvSpPr>
        <p:spPr>
          <a:xfrm>
            <a:off x="4467515" y="2624035"/>
            <a:ext cx="27504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55859"/>
              </a:buClr>
              <a:buSzPts val="1800"/>
              <a:buFont typeface="Poppins SemiBold"/>
              <a:buNone/>
            </a:pPr>
            <a:r>
              <a:rPr b="0" i="0" lang="en-US" sz="1150" u="none" cap="none" strike="noStrike">
                <a:solidFill>
                  <a:srgbClr val="10292C"/>
                </a:solidFill>
                <a:latin typeface="Poppins SemiBold"/>
                <a:ea typeface="Poppins SemiBold"/>
                <a:cs typeface="Poppins SemiBold"/>
                <a:sym typeface="Poppins SemiBold"/>
              </a:rPr>
              <a:t>SM</a:t>
            </a:r>
            <a:r>
              <a:rPr lang="en-US" sz="1150">
                <a:solidFill>
                  <a:srgbClr val="10292C"/>
                </a:solidFill>
                <a:latin typeface="Poppins SemiBold"/>
                <a:ea typeface="Poppins SemiBold"/>
                <a:cs typeface="Poppins SemiBold"/>
                <a:sym typeface="Poppins SemiBold"/>
              </a:rPr>
              <a:t>B</a:t>
            </a:r>
            <a:r>
              <a:rPr b="0" i="0" lang="en-US" sz="1150" u="none" cap="none" strike="noStrike">
                <a:solidFill>
                  <a:srgbClr val="10292C"/>
                </a:solidFill>
                <a:latin typeface="Poppins SemiBold"/>
                <a:ea typeface="Poppins SemiBold"/>
                <a:cs typeface="Poppins SemiBold"/>
                <a:sym typeface="Poppins SemiBold"/>
              </a:rPr>
              <a:t> / Customer</a:t>
            </a:r>
            <a:endParaRPr b="1" i="0" sz="4000" u="none" cap="none" strike="noStrike">
              <a:solidFill>
                <a:srgbClr val="555859"/>
              </a:solidFill>
              <a:latin typeface="Poppins SemiBold"/>
              <a:ea typeface="Poppins SemiBold"/>
              <a:cs typeface="Poppins SemiBold"/>
              <a:sym typeface="Poppins SemiBold"/>
            </a:endParaRPr>
          </a:p>
        </p:txBody>
      </p:sp>
      <p:cxnSp>
        <p:nvCxnSpPr>
          <p:cNvPr id="262" name="Google Shape;262;p23"/>
          <p:cNvCxnSpPr/>
          <p:nvPr/>
        </p:nvCxnSpPr>
        <p:spPr>
          <a:xfrm flipH="1">
            <a:off x="6367876" y="3069114"/>
            <a:ext cx="509400" cy="362700"/>
          </a:xfrm>
          <a:prstGeom prst="straightConnector1">
            <a:avLst/>
          </a:prstGeom>
          <a:noFill/>
          <a:ln cap="flat" cmpd="sng" w="28575">
            <a:solidFill>
              <a:srgbClr val="5BEA83"/>
            </a:solidFill>
            <a:prstDash val="dot"/>
            <a:round/>
            <a:headEnd len="sm" w="sm" type="none"/>
            <a:tailEnd len="sm" w="sm" type="none"/>
          </a:ln>
        </p:spPr>
      </p:cxnSp>
      <p:pic>
        <p:nvPicPr>
          <p:cNvPr descr="Laptop with solid fill" id="263" name="Google Shape;263;p23"/>
          <p:cNvPicPr preferRelativeResize="0"/>
          <p:nvPr/>
        </p:nvPicPr>
        <p:blipFill rotWithShape="1">
          <a:blip r:embed="rId12">
            <a:alphaModFix/>
          </a:blip>
          <a:srcRect b="0" l="0" r="0" t="0"/>
          <a:stretch/>
        </p:blipFill>
        <p:spPr>
          <a:xfrm>
            <a:off x="6877279" y="3468478"/>
            <a:ext cx="914400" cy="914400"/>
          </a:xfrm>
          <a:prstGeom prst="rect">
            <a:avLst/>
          </a:prstGeom>
          <a:noFill/>
          <a:ln>
            <a:noFill/>
          </a:ln>
        </p:spPr>
      </p:pic>
      <p:cxnSp>
        <p:nvCxnSpPr>
          <p:cNvPr id="264" name="Google Shape;264;p23"/>
          <p:cNvCxnSpPr/>
          <p:nvPr/>
        </p:nvCxnSpPr>
        <p:spPr>
          <a:xfrm rot="10800000">
            <a:off x="6367821" y="4340496"/>
            <a:ext cx="582900" cy="404100"/>
          </a:xfrm>
          <a:prstGeom prst="straightConnector1">
            <a:avLst/>
          </a:prstGeom>
          <a:noFill/>
          <a:ln cap="flat" cmpd="sng" w="28575">
            <a:solidFill>
              <a:srgbClr val="5BEA83"/>
            </a:solidFill>
            <a:prstDash val="dot"/>
            <a:round/>
            <a:headEnd len="sm" w="sm" type="none"/>
            <a:tailEnd len="sm" w="sm" type="none"/>
          </a:ln>
        </p:spPr>
      </p:cxnSp>
      <p:cxnSp>
        <p:nvCxnSpPr>
          <p:cNvPr id="265" name="Google Shape;265;p23"/>
          <p:cNvCxnSpPr/>
          <p:nvPr/>
        </p:nvCxnSpPr>
        <p:spPr>
          <a:xfrm rot="10800000">
            <a:off x="6459589" y="3927602"/>
            <a:ext cx="459000" cy="4500"/>
          </a:xfrm>
          <a:prstGeom prst="straightConnector1">
            <a:avLst/>
          </a:prstGeom>
          <a:noFill/>
          <a:ln cap="flat" cmpd="sng" w="28575">
            <a:solidFill>
              <a:srgbClr val="5BEA83"/>
            </a:solidFill>
            <a:prstDash val="dot"/>
            <a:round/>
            <a:headEnd len="sm" w="sm" type="none"/>
            <a:tailEnd len="sm" w="sm" type="none"/>
          </a:ln>
        </p:spPr>
      </p:cxnSp>
      <p:pic>
        <p:nvPicPr>
          <p:cNvPr descr="A picture containing text, outdoor, sign, reading&#10;&#10;Description automatically generated" id="266" name="Google Shape;266;p23"/>
          <p:cNvPicPr preferRelativeResize="0"/>
          <p:nvPr/>
        </p:nvPicPr>
        <p:blipFill rotWithShape="1">
          <a:blip r:embed="rId13">
            <a:alphaModFix/>
          </a:blip>
          <a:srcRect b="0" l="0" r="0" t="0"/>
          <a:stretch/>
        </p:blipFill>
        <p:spPr>
          <a:xfrm>
            <a:off x="6963958" y="4860738"/>
            <a:ext cx="952500" cy="952500"/>
          </a:xfrm>
          <a:prstGeom prst="rect">
            <a:avLst/>
          </a:prstGeom>
          <a:noFill/>
          <a:ln>
            <a:noFill/>
          </a:ln>
        </p:spPr>
      </p:pic>
      <p:pic>
        <p:nvPicPr>
          <p:cNvPr id="267" name="Google Shape;267;p23"/>
          <p:cNvPicPr preferRelativeResize="0"/>
          <p:nvPr/>
        </p:nvPicPr>
        <p:blipFill rotWithShape="1">
          <a:blip r:embed="rId14">
            <a:alphaModFix/>
          </a:blip>
          <a:srcRect b="0" l="0" r="0" t="0"/>
          <a:stretch/>
        </p:blipFill>
        <p:spPr>
          <a:xfrm>
            <a:off x="7199281" y="2540198"/>
            <a:ext cx="277657" cy="257737"/>
          </a:xfrm>
          <a:prstGeom prst="rect">
            <a:avLst/>
          </a:prstGeom>
          <a:noFill/>
          <a:ln>
            <a:noFill/>
          </a:ln>
        </p:spPr>
      </p:pic>
      <p:pic>
        <p:nvPicPr>
          <p:cNvPr descr="Graphical user interface&#10;&#10;Description automatically generated" id="268" name="Google Shape;268;p23"/>
          <p:cNvPicPr preferRelativeResize="0"/>
          <p:nvPr/>
        </p:nvPicPr>
        <p:blipFill rotWithShape="1">
          <a:blip r:embed="rId15">
            <a:alphaModFix/>
          </a:blip>
          <a:srcRect b="0" l="0" r="0" t="0"/>
          <a:stretch/>
        </p:blipFill>
        <p:spPr>
          <a:xfrm>
            <a:off x="7199281" y="3785296"/>
            <a:ext cx="277657" cy="257737"/>
          </a:xfrm>
          <a:prstGeom prst="rect">
            <a:avLst/>
          </a:prstGeom>
          <a:noFill/>
          <a:ln>
            <a:noFill/>
          </a:ln>
        </p:spPr>
      </p:pic>
      <p:pic>
        <p:nvPicPr>
          <p:cNvPr descr="Graphical user interface&#10;&#10;Description automatically generated" id="269" name="Google Shape;269;p23"/>
          <p:cNvPicPr preferRelativeResize="0"/>
          <p:nvPr/>
        </p:nvPicPr>
        <p:blipFill rotWithShape="1">
          <a:blip r:embed="rId16">
            <a:alphaModFix/>
          </a:blip>
          <a:srcRect b="0" l="0" r="0" t="0"/>
          <a:stretch/>
        </p:blipFill>
        <p:spPr>
          <a:xfrm>
            <a:off x="7303869" y="5042081"/>
            <a:ext cx="277657" cy="257737"/>
          </a:xfrm>
          <a:prstGeom prst="rect">
            <a:avLst/>
          </a:prstGeom>
          <a:noFill/>
          <a:ln>
            <a:noFill/>
          </a:ln>
        </p:spPr>
      </p:pic>
      <p:pic>
        <p:nvPicPr>
          <p:cNvPr descr="Icon&#10;&#10;Description automatically generated" id="270" name="Google Shape;270;p23"/>
          <p:cNvPicPr preferRelativeResize="0"/>
          <p:nvPr/>
        </p:nvPicPr>
        <p:blipFill rotWithShape="1">
          <a:blip r:embed="rId8">
            <a:alphaModFix/>
          </a:blip>
          <a:srcRect b="0" l="0" r="0" t="0"/>
          <a:stretch/>
        </p:blipFill>
        <p:spPr>
          <a:xfrm>
            <a:off x="11398779" y="6133634"/>
            <a:ext cx="606852" cy="606852"/>
          </a:xfrm>
          <a:prstGeom prst="rect">
            <a:avLst/>
          </a:prstGeom>
          <a:noFill/>
          <a:ln>
            <a:noFill/>
          </a:ln>
        </p:spPr>
      </p:pic>
      <p:sp>
        <p:nvSpPr>
          <p:cNvPr id="271" name="Google Shape;271;p23"/>
          <p:cNvSpPr txBox="1"/>
          <p:nvPr>
            <p:ph idx="12" type="sldNum"/>
          </p:nvPr>
        </p:nvSpPr>
        <p:spPr>
          <a:xfrm>
            <a:off x="104608" y="6490906"/>
            <a:ext cx="1570800" cy="351600"/>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272" name="Google Shape;272;p23"/>
          <p:cNvSpPr txBox="1"/>
          <p:nvPr/>
        </p:nvSpPr>
        <p:spPr>
          <a:xfrm>
            <a:off x="447050" y="4432339"/>
            <a:ext cx="1290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Poppins"/>
                <a:ea typeface="Poppins"/>
                <a:cs typeface="Poppins"/>
                <a:sym typeface="Poppins"/>
              </a:rPr>
              <a:t>Customer’s</a:t>
            </a:r>
            <a:br>
              <a:rPr lang="en-US" sz="1100">
                <a:latin typeface="Poppins"/>
                <a:ea typeface="Poppins"/>
                <a:cs typeface="Poppins"/>
                <a:sym typeface="Poppins"/>
              </a:rPr>
            </a:br>
            <a:r>
              <a:rPr lang="en-US" sz="1100">
                <a:latin typeface="Poppins"/>
                <a:ea typeface="Poppins"/>
                <a:cs typeface="Poppins"/>
                <a:sym typeface="Poppins"/>
              </a:rPr>
              <a:t>Existing Bank</a:t>
            </a:r>
            <a:endParaRPr sz="1100">
              <a:latin typeface="Poppins"/>
              <a:ea typeface="Poppins"/>
              <a:cs typeface="Poppins"/>
              <a:sym typeface="Poppins"/>
            </a:endParaRPr>
          </a:p>
        </p:txBody>
      </p:sp>
      <p:sp>
        <p:nvSpPr>
          <p:cNvPr id="273" name="Google Shape;273;p23"/>
          <p:cNvSpPr txBox="1"/>
          <p:nvPr/>
        </p:nvSpPr>
        <p:spPr>
          <a:xfrm>
            <a:off x="1285632" y="3286105"/>
            <a:ext cx="1290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Poppins"/>
                <a:ea typeface="Poppins"/>
                <a:cs typeface="Poppins"/>
                <a:sym typeface="Poppins"/>
              </a:rPr>
              <a:t>ACH | RTP*</a:t>
            </a:r>
            <a:endParaRPr sz="1100">
              <a:latin typeface="Poppins"/>
              <a:ea typeface="Poppins"/>
              <a:cs typeface="Poppins"/>
              <a:sym typeface="Poppins"/>
            </a:endParaRPr>
          </a:p>
        </p:txBody>
      </p:sp>
      <p:sp>
        <p:nvSpPr>
          <p:cNvPr id="274" name="Google Shape;274;p23"/>
          <p:cNvSpPr txBox="1"/>
          <p:nvPr/>
        </p:nvSpPr>
        <p:spPr>
          <a:xfrm>
            <a:off x="672026" y="6485775"/>
            <a:ext cx="4518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Poppins"/>
                <a:ea typeface="Poppins"/>
                <a:cs typeface="Poppins"/>
                <a:sym typeface="Poppins"/>
              </a:rPr>
              <a:t>* </a:t>
            </a:r>
            <a:r>
              <a:rPr lang="en-US" sz="1000">
                <a:solidFill>
                  <a:schemeClr val="dk2"/>
                </a:solidFill>
                <a:latin typeface="Poppins"/>
                <a:ea typeface="Poppins"/>
                <a:cs typeface="Poppins"/>
                <a:sym typeface="Poppins"/>
              </a:rPr>
              <a:t>RTP needs to be supported by customer’s bank</a:t>
            </a:r>
            <a:endParaRPr sz="1000">
              <a:solidFill>
                <a:schemeClr val="dk2"/>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2EF"/>
        </a:solidFill>
      </p:bgPr>
    </p:bg>
    <p:spTree>
      <p:nvGrpSpPr>
        <p:cNvPr id="279" name="Shape 279"/>
        <p:cNvGrpSpPr/>
        <p:nvPr/>
      </p:nvGrpSpPr>
      <p:grpSpPr>
        <a:xfrm>
          <a:off x="0" y="0"/>
          <a:ext cx="0" cy="0"/>
          <a:chOff x="0" y="0"/>
          <a:chExt cx="0" cy="0"/>
        </a:xfrm>
      </p:grpSpPr>
      <p:sp>
        <p:nvSpPr>
          <p:cNvPr id="280" name="Google Shape;280;p24"/>
          <p:cNvSpPr txBox="1"/>
          <p:nvPr>
            <p:ph idx="12" type="sldNum"/>
          </p:nvPr>
        </p:nvSpPr>
        <p:spPr>
          <a:xfrm>
            <a:off x="104608" y="6490906"/>
            <a:ext cx="1570730" cy="351703"/>
          </a:xfrm>
          <a:prstGeom prst="rect">
            <a:avLst/>
          </a:prstGeom>
          <a:noFill/>
          <a:ln>
            <a:noFill/>
          </a:ln>
        </p:spPr>
        <p:txBody>
          <a:bodyPr anchorCtr="0" anchor="ctr" bIns="45700" lIns="0"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4546A"/>
                </a:solidFill>
                <a:latin typeface="Poppins Light"/>
                <a:ea typeface="Poppins Light"/>
                <a:cs typeface="Poppins Light"/>
                <a:sym typeface="Poppins Light"/>
              </a:rPr>
              <a:t>Page | </a:t>
            </a:r>
            <a:fld id="{00000000-1234-1234-1234-123412341234}" type="slidenum">
              <a:rPr b="0" i="0" lang="en-US" sz="1000" u="none" cap="none" strike="noStrike">
                <a:solidFill>
                  <a:srgbClr val="44546A"/>
                </a:solidFill>
                <a:latin typeface="Poppins Light"/>
                <a:ea typeface="Poppins Light"/>
                <a:cs typeface="Poppins Light"/>
                <a:sym typeface="Poppins Light"/>
              </a:rPr>
              <a:t>‹#›</a:t>
            </a:fld>
            <a:endParaRPr b="0" i="0" sz="1000" u="none" cap="none" strike="noStrike">
              <a:solidFill>
                <a:srgbClr val="44546A"/>
              </a:solidFill>
              <a:latin typeface="Poppins Light"/>
              <a:ea typeface="Poppins Light"/>
              <a:cs typeface="Poppins Light"/>
              <a:sym typeface="Poppins Light"/>
            </a:endParaRPr>
          </a:p>
        </p:txBody>
      </p:sp>
      <p:sp>
        <p:nvSpPr>
          <p:cNvPr id="281" name="Google Shape;281;p24"/>
          <p:cNvSpPr txBox="1"/>
          <p:nvPr>
            <p:ph type="title"/>
          </p:nvPr>
        </p:nvSpPr>
        <p:spPr>
          <a:xfrm>
            <a:off x="250271" y="648260"/>
            <a:ext cx="11213400" cy="5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55859"/>
              </a:buClr>
              <a:buSzPts val="1800"/>
              <a:buNone/>
            </a:pPr>
            <a:r>
              <a:rPr lang="en-US" sz="3200">
                <a:solidFill>
                  <a:srgbClr val="10292C"/>
                </a:solidFill>
              </a:rPr>
              <a:t>Admin Mobile Application</a:t>
            </a:r>
            <a:endParaRPr/>
          </a:p>
        </p:txBody>
      </p:sp>
      <p:sp>
        <p:nvSpPr>
          <p:cNvPr id="282" name="Google Shape;282;p24"/>
          <p:cNvSpPr txBox="1"/>
          <p:nvPr/>
        </p:nvSpPr>
        <p:spPr>
          <a:xfrm>
            <a:off x="272225" y="388903"/>
            <a:ext cx="4518137" cy="32958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400"/>
              <a:buFont typeface="Poppins"/>
              <a:buNone/>
            </a:pPr>
            <a:r>
              <a:rPr b="0" i="0" lang="en-US" sz="1000" u="none" cap="none" strike="noStrike">
                <a:solidFill>
                  <a:srgbClr val="10292C"/>
                </a:solidFill>
                <a:latin typeface="Poppins"/>
                <a:ea typeface="Poppins"/>
                <a:cs typeface="Poppins"/>
                <a:sym typeface="Poppins"/>
              </a:rPr>
              <a:t>US CORPORATE CARD</a:t>
            </a:r>
            <a:endParaRPr b="0" i="0" sz="1000" u="none" cap="none" strike="noStrike">
              <a:solidFill>
                <a:srgbClr val="10292C"/>
              </a:solidFill>
              <a:latin typeface="Poppins"/>
              <a:ea typeface="Poppins"/>
              <a:cs typeface="Poppins"/>
              <a:sym typeface="Poppins"/>
            </a:endParaRPr>
          </a:p>
        </p:txBody>
      </p:sp>
      <p:pic>
        <p:nvPicPr>
          <p:cNvPr descr="Icon&#10;&#10;Description automatically generated" id="283" name="Google Shape;283;p24"/>
          <p:cNvPicPr preferRelativeResize="0"/>
          <p:nvPr/>
        </p:nvPicPr>
        <p:blipFill rotWithShape="1">
          <a:blip r:embed="rId3">
            <a:alphaModFix/>
          </a:blip>
          <a:srcRect b="0" l="0" r="0" t="0"/>
          <a:stretch/>
        </p:blipFill>
        <p:spPr>
          <a:xfrm>
            <a:off x="11322579" y="6057434"/>
            <a:ext cx="606853" cy="606853"/>
          </a:xfrm>
          <a:prstGeom prst="rect">
            <a:avLst/>
          </a:prstGeom>
          <a:noFill/>
          <a:ln>
            <a:noFill/>
          </a:ln>
        </p:spPr>
      </p:pic>
      <p:sp>
        <p:nvSpPr>
          <p:cNvPr id="284" name="Google Shape;284;p24"/>
          <p:cNvSpPr/>
          <p:nvPr/>
        </p:nvSpPr>
        <p:spPr>
          <a:xfrm>
            <a:off x="310125" y="1709650"/>
            <a:ext cx="11619300" cy="503100"/>
          </a:xfrm>
          <a:prstGeom prst="rect">
            <a:avLst/>
          </a:prstGeom>
          <a:solidFill>
            <a:srgbClr val="F3F2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p:nvPr/>
        </p:nvSpPr>
        <p:spPr>
          <a:xfrm>
            <a:off x="4677375" y="1450600"/>
            <a:ext cx="496800" cy="4768200"/>
          </a:xfrm>
          <a:prstGeom prst="rect">
            <a:avLst/>
          </a:prstGeom>
          <a:solidFill>
            <a:srgbClr val="F3F2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4"/>
          <p:cNvSpPr/>
          <p:nvPr/>
        </p:nvSpPr>
        <p:spPr>
          <a:xfrm>
            <a:off x="7025725" y="1450600"/>
            <a:ext cx="496800" cy="4768200"/>
          </a:xfrm>
          <a:prstGeom prst="rect">
            <a:avLst/>
          </a:prstGeom>
          <a:solidFill>
            <a:srgbClr val="F3F2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txBox="1"/>
          <p:nvPr/>
        </p:nvSpPr>
        <p:spPr>
          <a:xfrm>
            <a:off x="5174175" y="1435775"/>
            <a:ext cx="18711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Spend Controls</a:t>
            </a:r>
            <a:endParaRPr sz="900">
              <a:solidFill>
                <a:schemeClr val="dk1"/>
              </a:solidFill>
              <a:latin typeface="Poppins"/>
              <a:ea typeface="Poppins"/>
              <a:cs typeface="Poppins"/>
              <a:sym typeface="Poppins"/>
            </a:endParaRPr>
          </a:p>
        </p:txBody>
      </p:sp>
      <p:sp>
        <p:nvSpPr>
          <p:cNvPr id="288" name="Google Shape;288;p24"/>
          <p:cNvSpPr txBox="1"/>
          <p:nvPr/>
        </p:nvSpPr>
        <p:spPr>
          <a:xfrm>
            <a:off x="7522525" y="1435775"/>
            <a:ext cx="18771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Edit Limit Amounts</a:t>
            </a:r>
            <a:endParaRPr sz="900">
              <a:solidFill>
                <a:schemeClr val="dk1"/>
              </a:solidFill>
              <a:latin typeface="Poppins"/>
              <a:ea typeface="Poppins"/>
              <a:cs typeface="Poppins"/>
              <a:sym typeface="Poppins"/>
            </a:endParaRPr>
          </a:p>
        </p:txBody>
      </p:sp>
      <p:pic>
        <p:nvPicPr>
          <p:cNvPr id="289" name="Google Shape;289;p24"/>
          <p:cNvPicPr preferRelativeResize="0"/>
          <p:nvPr/>
        </p:nvPicPr>
        <p:blipFill>
          <a:blip r:embed="rId4">
            <a:alphaModFix/>
          </a:blip>
          <a:stretch>
            <a:fillRect/>
          </a:stretch>
        </p:blipFill>
        <p:spPr>
          <a:xfrm>
            <a:off x="2820025" y="2136600"/>
            <a:ext cx="1834986" cy="3973356"/>
          </a:xfrm>
          <a:prstGeom prst="rect">
            <a:avLst/>
          </a:prstGeom>
          <a:noFill/>
          <a:ln>
            <a:noFill/>
          </a:ln>
        </p:spPr>
      </p:pic>
      <p:pic>
        <p:nvPicPr>
          <p:cNvPr id="290" name="Google Shape;290;p24"/>
          <p:cNvPicPr preferRelativeResize="0"/>
          <p:nvPr/>
        </p:nvPicPr>
        <p:blipFill>
          <a:blip r:embed="rId5">
            <a:alphaModFix/>
          </a:blip>
          <a:stretch>
            <a:fillRect/>
          </a:stretch>
        </p:blipFill>
        <p:spPr>
          <a:xfrm>
            <a:off x="5182463" y="2136725"/>
            <a:ext cx="1834975" cy="3973105"/>
          </a:xfrm>
          <a:prstGeom prst="rect">
            <a:avLst/>
          </a:prstGeom>
          <a:noFill/>
          <a:ln>
            <a:noFill/>
          </a:ln>
        </p:spPr>
      </p:pic>
      <p:pic>
        <p:nvPicPr>
          <p:cNvPr id="291" name="Google Shape;291;p24"/>
          <p:cNvPicPr preferRelativeResize="0"/>
          <p:nvPr/>
        </p:nvPicPr>
        <p:blipFill>
          <a:blip r:embed="rId6">
            <a:alphaModFix/>
          </a:blip>
          <a:stretch>
            <a:fillRect/>
          </a:stretch>
        </p:blipFill>
        <p:spPr>
          <a:xfrm>
            <a:off x="7564450" y="2136600"/>
            <a:ext cx="1835110" cy="3973355"/>
          </a:xfrm>
          <a:prstGeom prst="rect">
            <a:avLst/>
          </a:prstGeom>
          <a:noFill/>
          <a:ln>
            <a:noFill/>
          </a:ln>
        </p:spPr>
      </p:pic>
      <p:pic>
        <p:nvPicPr>
          <p:cNvPr id="292" name="Google Shape;292;p24"/>
          <p:cNvPicPr preferRelativeResize="0"/>
          <p:nvPr/>
        </p:nvPicPr>
        <p:blipFill>
          <a:blip r:embed="rId7">
            <a:alphaModFix/>
          </a:blip>
          <a:stretch>
            <a:fillRect/>
          </a:stretch>
        </p:blipFill>
        <p:spPr>
          <a:xfrm>
            <a:off x="2293094" y="2033050"/>
            <a:ext cx="2873299" cy="4347334"/>
          </a:xfrm>
          <a:prstGeom prst="rect">
            <a:avLst/>
          </a:prstGeom>
          <a:noFill/>
          <a:ln>
            <a:noFill/>
          </a:ln>
        </p:spPr>
      </p:pic>
      <p:sp>
        <p:nvSpPr>
          <p:cNvPr id="293" name="Google Shape;293;p24"/>
          <p:cNvSpPr txBox="1"/>
          <p:nvPr/>
        </p:nvSpPr>
        <p:spPr>
          <a:xfrm>
            <a:off x="2812245" y="1450600"/>
            <a:ext cx="1857300" cy="323100"/>
          </a:xfrm>
          <a:prstGeom prst="rect">
            <a:avLst/>
          </a:prstGeom>
          <a:solidFill>
            <a:srgbClr val="5BEA8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chemeClr val="dk1"/>
                </a:solidFill>
                <a:latin typeface="Poppins"/>
                <a:ea typeface="Poppins"/>
                <a:cs typeface="Poppins"/>
                <a:sym typeface="Poppins"/>
              </a:rPr>
              <a:t>Card Info</a:t>
            </a:r>
            <a:endParaRPr sz="900">
              <a:solidFill>
                <a:schemeClr val="dk1"/>
              </a:solidFill>
              <a:latin typeface="Poppins"/>
              <a:ea typeface="Poppins"/>
              <a:cs typeface="Poppins"/>
              <a:sym typeface="Poppins"/>
            </a:endParaRPr>
          </a:p>
        </p:txBody>
      </p:sp>
      <p:pic>
        <p:nvPicPr>
          <p:cNvPr id="294" name="Google Shape;294;p24"/>
          <p:cNvPicPr preferRelativeResize="0"/>
          <p:nvPr/>
        </p:nvPicPr>
        <p:blipFill>
          <a:blip r:embed="rId7">
            <a:alphaModFix/>
          </a:blip>
          <a:stretch>
            <a:fillRect/>
          </a:stretch>
        </p:blipFill>
        <p:spPr>
          <a:xfrm>
            <a:off x="4659350" y="2033050"/>
            <a:ext cx="2873299" cy="4347334"/>
          </a:xfrm>
          <a:prstGeom prst="rect">
            <a:avLst/>
          </a:prstGeom>
          <a:noFill/>
          <a:ln>
            <a:noFill/>
          </a:ln>
        </p:spPr>
      </p:pic>
      <p:pic>
        <p:nvPicPr>
          <p:cNvPr id="295" name="Google Shape;295;p24"/>
          <p:cNvPicPr preferRelativeResize="0"/>
          <p:nvPr/>
        </p:nvPicPr>
        <p:blipFill>
          <a:blip r:embed="rId7">
            <a:alphaModFix/>
          </a:blip>
          <a:stretch>
            <a:fillRect/>
          </a:stretch>
        </p:blipFill>
        <p:spPr>
          <a:xfrm>
            <a:off x="7045350" y="2033050"/>
            <a:ext cx="2873299" cy="43473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ster">
  <a:themeElements>
    <a:clrScheme name="Custom 19">
      <a:dk1>
        <a:srgbClr val="323C40"/>
      </a:dk1>
      <a:lt1>
        <a:srgbClr val="FFFFFF"/>
      </a:lt1>
      <a:dk2>
        <a:srgbClr val="323C40"/>
      </a:dk2>
      <a:lt2>
        <a:srgbClr val="FEFEFE"/>
      </a:lt2>
      <a:accent1>
        <a:srgbClr val="D8FDE4"/>
      </a:accent1>
      <a:accent2>
        <a:srgbClr val="FEFEFE"/>
      </a:accent2>
      <a:accent3>
        <a:srgbClr val="F4F4F4"/>
      </a:accent3>
      <a:accent4>
        <a:srgbClr val="E1E1E3"/>
      </a:accent4>
      <a:accent5>
        <a:srgbClr val="C4C2C2"/>
      </a:accent5>
      <a:accent6>
        <a:srgbClr val="323C40"/>
      </a:accent6>
      <a:hlink>
        <a:srgbClr val="C4C2C2"/>
      </a:hlink>
      <a:folHlink>
        <a:srgbClr val="F4F4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